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8" r:id="rId1"/>
  </p:sldMasterIdLst>
  <p:notesMasterIdLst>
    <p:notesMasterId r:id="rId35"/>
  </p:notesMasterIdLst>
  <p:handoutMasterIdLst>
    <p:handoutMasterId r:id="rId36"/>
  </p:handoutMasterIdLst>
  <p:sldIdLst>
    <p:sldId id="962" r:id="rId2"/>
    <p:sldId id="981" r:id="rId3"/>
    <p:sldId id="982" r:id="rId4"/>
    <p:sldId id="839" r:id="rId5"/>
    <p:sldId id="983" r:id="rId6"/>
    <p:sldId id="841" r:id="rId7"/>
    <p:sldId id="842" r:id="rId8"/>
    <p:sldId id="843" r:id="rId9"/>
    <p:sldId id="844" r:id="rId10"/>
    <p:sldId id="845" r:id="rId11"/>
    <p:sldId id="986" r:id="rId12"/>
    <p:sldId id="987" r:id="rId13"/>
    <p:sldId id="989" r:id="rId14"/>
    <p:sldId id="990" r:id="rId15"/>
    <p:sldId id="854" r:id="rId16"/>
    <p:sldId id="858" r:id="rId17"/>
    <p:sldId id="859" r:id="rId18"/>
    <p:sldId id="860" r:id="rId19"/>
    <p:sldId id="991" r:id="rId20"/>
    <p:sldId id="992" r:id="rId21"/>
    <p:sldId id="861" r:id="rId22"/>
    <p:sldId id="997" r:id="rId23"/>
    <p:sldId id="863" r:id="rId24"/>
    <p:sldId id="994" r:id="rId25"/>
    <p:sldId id="998" r:id="rId26"/>
    <p:sldId id="864" r:id="rId27"/>
    <p:sldId id="999" r:id="rId28"/>
    <p:sldId id="866" r:id="rId29"/>
    <p:sldId id="1011" r:id="rId30"/>
    <p:sldId id="867" r:id="rId31"/>
    <p:sldId id="868" r:id="rId32"/>
    <p:sldId id="869" r:id="rId33"/>
    <p:sldId id="977" r:id="rId3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548235"/>
    <a:srgbClr val="008000"/>
    <a:srgbClr val="FF00FF"/>
    <a:srgbClr val="FF6600"/>
    <a:srgbClr val="FF9900"/>
    <a:srgbClr val="003399"/>
    <a:srgbClr val="FF66FF"/>
    <a:srgbClr val="2FF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291" autoAdjust="0"/>
  </p:normalViewPr>
  <p:slideViewPr>
    <p:cSldViewPr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3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e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9" rIns="91436" bIns="45719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4" y="1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9" rIns="91436" bIns="4571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9" rIns="91436" bIns="45719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9" rIns="91436" bIns="4571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62832B2-93C2-497A-95AE-82366F1043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5883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9" rIns="91436" bIns="45719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4" y="1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9" rIns="91436" bIns="4571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9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9" rIns="91436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9" rIns="91436" bIns="45719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9" rIns="91436" bIns="4571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BD662DB-9AF3-4910-8D2A-284BE11C60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4438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9162D93-17FB-4442-8470-5C5F4BFD94B8}" type="slidenum">
              <a:rPr lang="en-US" altLang="zh-CN" smtClean="0">
                <a:latin typeface="Arial" charset="0"/>
              </a:rPr>
              <a:pPr/>
              <a:t>1</a:t>
            </a:fld>
            <a:endParaRPr lang="en-US" altLang="zh-CN"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2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70185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95363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5773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1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1772817"/>
            <a:ext cx="6172200" cy="4088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Line 16"/>
          <p:cNvSpPr>
            <a:spLocks noChangeShapeType="1"/>
          </p:cNvSpPr>
          <p:nvPr userDrawn="1"/>
        </p:nvSpPr>
        <p:spPr bwMode="auto">
          <a:xfrm>
            <a:off x="815413" y="1484784"/>
            <a:ext cx="10081683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00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46605" y="716769"/>
            <a:ext cx="10515600" cy="853976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1" hasCustomPrompt="1"/>
          </p:nvPr>
        </p:nvSpPr>
        <p:spPr>
          <a:xfrm>
            <a:off x="838200" y="1700811"/>
            <a:ext cx="4201683" cy="447615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Font typeface="Wingdings" pitchFamily="2" charset="2"/>
              <a:buChar char="n"/>
              <a:defRPr b="0"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C00000"/>
              </a:buClr>
              <a:buFont typeface="Wingdings" pitchFamily="2" charset="2"/>
              <a:buChar char="Ø"/>
              <a:defRPr b="0">
                <a:latin typeface="黑体" pitchFamily="49" charset="-122"/>
                <a:ea typeface="黑体" pitchFamily="49" charset="-122"/>
              </a:defRPr>
            </a:lvl2pPr>
            <a:lvl3pPr>
              <a:buClr>
                <a:srgbClr val="C00000"/>
              </a:buClr>
              <a:defRPr b="0">
                <a:latin typeface="黑体" pitchFamily="49" charset="-122"/>
                <a:ea typeface="黑体" pitchFamily="49" charset="-122"/>
              </a:defRPr>
            </a:lvl3pPr>
            <a:lvl4pPr>
              <a:defRPr b="0">
                <a:latin typeface="黑体" pitchFamily="49" charset="-122"/>
                <a:ea typeface="黑体" pitchFamily="49" charset="-122"/>
              </a:defRPr>
            </a:lvl4pPr>
            <a:lvl5pPr>
              <a:defRPr b="0"/>
            </a:lvl5pPr>
          </a:lstStyle>
          <a:p>
            <a:pPr lvl="0"/>
            <a:r>
              <a:rPr lang="zh-CN" altLang="en-US" dirty="0"/>
              <a:t>单击此处样式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5969"/>
            <a:ext cx="10515600" cy="997992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196752"/>
            <a:ext cx="10515600" cy="4980211"/>
          </a:xfrm>
        </p:spPr>
        <p:txBody>
          <a:bodyPr/>
          <a:lstStyle>
            <a:lvl1pPr marL="342900" indent="-342900">
              <a:buClr>
                <a:srgbClr val="C00000"/>
              </a:buClr>
              <a:buFont typeface="Wingdings" panose="05000000000000000000" pitchFamily="2" charset="2"/>
              <a:buChar char="n"/>
              <a:defRPr sz="3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rgbClr val="C00000"/>
              </a:buClr>
              <a:buFont typeface="Wingdings" panose="05000000000000000000" pitchFamily="2" charset="2"/>
              <a:buChar char="Ø"/>
              <a:defRPr sz="28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rgbClr val="C00000"/>
              </a:buClr>
              <a:buFont typeface="Arial" panose="020B0604020202020204" pitchFamily="34" charset="0"/>
              <a:buChar char="•"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rgbClr val="C00000"/>
              </a:buClr>
              <a:buFont typeface="Arial" panose="020B0604020202020204" pitchFamily="34" charset="0"/>
              <a:buChar char="•"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buClr>
                <a:srgbClr val="C00000"/>
              </a:buClr>
              <a:buFont typeface="Arial" panose="020B0604020202020204" pitchFamily="34" charset="0"/>
              <a:buChar char="•"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3" name="í$ľîḋê">
            <a:extLst>
              <a:ext uri="{FF2B5EF4-FFF2-40B4-BE49-F238E27FC236}">
                <a16:creationId xmlns:a16="http://schemas.microsoft.com/office/drawing/2014/main" id="{BBD4E52A-9A92-431D-B79B-21EFE2A7C117}"/>
              </a:ext>
            </a:extLst>
          </p:cNvPr>
          <p:cNvGrpSpPr/>
          <p:nvPr userDrawn="1"/>
        </p:nvGrpSpPr>
        <p:grpSpPr>
          <a:xfrm>
            <a:off x="0" y="0"/>
            <a:ext cx="824247" cy="404816"/>
            <a:chOff x="2990871" y="2071365"/>
            <a:chExt cx="6210259" cy="2427715"/>
          </a:xfrm>
        </p:grpSpPr>
        <p:grpSp>
          <p:nvGrpSpPr>
            <p:cNvPr id="14" name="íṡ1iḋê">
              <a:extLst>
                <a:ext uri="{FF2B5EF4-FFF2-40B4-BE49-F238E27FC236}">
                  <a16:creationId xmlns:a16="http://schemas.microsoft.com/office/drawing/2014/main" id="{7EBB8598-1FD8-4C3F-8CA5-88F49608BA03}"/>
                </a:ext>
              </a:extLst>
            </p:cNvPr>
            <p:cNvGrpSpPr/>
            <p:nvPr/>
          </p:nvGrpSpPr>
          <p:grpSpPr>
            <a:xfrm>
              <a:off x="2990871" y="2071365"/>
              <a:ext cx="6055720" cy="2149180"/>
              <a:chOff x="1792087" y="1862843"/>
              <a:chExt cx="8607826" cy="3054923"/>
            </a:xfrm>
            <a:solidFill>
              <a:srgbClr val="FFFFFF">
                <a:lumMod val="95000"/>
                <a:alpha val="70000"/>
              </a:srgbClr>
            </a:solidFill>
          </p:grpSpPr>
          <p:sp>
            <p:nvSpPr>
              <p:cNvPr id="33" name="ïṥľïḓè">
                <a:extLst>
                  <a:ext uri="{FF2B5EF4-FFF2-40B4-BE49-F238E27FC236}">
                    <a16:creationId xmlns:a16="http://schemas.microsoft.com/office/drawing/2014/main" id="{0CFDE7EF-5254-4AFA-B246-5CF436897EA0}"/>
                  </a:ext>
                </a:extLst>
              </p:cNvPr>
              <p:cNvSpPr/>
              <p:nvPr/>
            </p:nvSpPr>
            <p:spPr>
              <a:xfrm>
                <a:off x="6412688" y="3804462"/>
                <a:ext cx="3987225" cy="1113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05" extrusionOk="0">
                    <a:moveTo>
                      <a:pt x="21600" y="0"/>
                    </a:moveTo>
                    <a:cubicBezTo>
                      <a:pt x="21600" y="0"/>
                      <a:pt x="21557" y="16"/>
                      <a:pt x="21556" y="16"/>
                    </a:cubicBezTo>
                    <a:lnTo>
                      <a:pt x="1027" y="6501"/>
                    </a:lnTo>
                    <a:lnTo>
                      <a:pt x="1027" y="7953"/>
                    </a:lnTo>
                    <a:cubicBezTo>
                      <a:pt x="609" y="8141"/>
                      <a:pt x="297" y="8288"/>
                      <a:pt x="220" y="8356"/>
                    </a:cubicBezTo>
                    <a:cubicBezTo>
                      <a:pt x="220" y="8356"/>
                      <a:pt x="0" y="13786"/>
                      <a:pt x="0" y="13786"/>
                    </a:cubicBezTo>
                    <a:cubicBezTo>
                      <a:pt x="0" y="13786"/>
                      <a:pt x="1161" y="12476"/>
                      <a:pt x="3080" y="10881"/>
                    </a:cubicBezTo>
                    <a:cubicBezTo>
                      <a:pt x="3080" y="11147"/>
                      <a:pt x="3080" y="11421"/>
                      <a:pt x="3080" y="11421"/>
                    </a:cubicBezTo>
                    <a:cubicBezTo>
                      <a:pt x="3080" y="12136"/>
                      <a:pt x="3249" y="12717"/>
                      <a:pt x="3456" y="12717"/>
                    </a:cubicBezTo>
                    <a:cubicBezTo>
                      <a:pt x="3663" y="12717"/>
                      <a:pt x="3831" y="12136"/>
                      <a:pt x="3831" y="11421"/>
                    </a:cubicBezTo>
                    <a:lnTo>
                      <a:pt x="3831" y="10286"/>
                    </a:lnTo>
                    <a:cubicBezTo>
                      <a:pt x="4014" y="10142"/>
                      <a:pt x="4222" y="9996"/>
                      <a:pt x="4416" y="9851"/>
                    </a:cubicBezTo>
                    <a:cubicBezTo>
                      <a:pt x="4178" y="10528"/>
                      <a:pt x="3987" y="11420"/>
                      <a:pt x="3874" y="12488"/>
                    </a:cubicBezTo>
                    <a:cubicBezTo>
                      <a:pt x="3535" y="15693"/>
                      <a:pt x="4016" y="19261"/>
                      <a:pt x="4946" y="20431"/>
                    </a:cubicBezTo>
                    <a:cubicBezTo>
                      <a:pt x="5875" y="21600"/>
                      <a:pt x="6908" y="19940"/>
                      <a:pt x="7247" y="16734"/>
                    </a:cubicBezTo>
                    <a:cubicBezTo>
                      <a:pt x="7586" y="13529"/>
                      <a:pt x="7105" y="9960"/>
                      <a:pt x="6176" y="8791"/>
                    </a:cubicBezTo>
                    <a:cubicBezTo>
                      <a:pt x="6144" y="8751"/>
                      <a:pt x="6112" y="8723"/>
                      <a:pt x="6080" y="8689"/>
                    </a:cubicBezTo>
                    <a:cubicBezTo>
                      <a:pt x="6294" y="8549"/>
                      <a:pt x="6495" y="8405"/>
                      <a:pt x="6718" y="8267"/>
                    </a:cubicBezTo>
                    <a:cubicBezTo>
                      <a:pt x="6718" y="8534"/>
                      <a:pt x="6718" y="8869"/>
                      <a:pt x="6718" y="8869"/>
                    </a:cubicBezTo>
                    <a:cubicBezTo>
                      <a:pt x="6718" y="9389"/>
                      <a:pt x="6840" y="9811"/>
                      <a:pt x="6990" y="9811"/>
                    </a:cubicBezTo>
                    <a:cubicBezTo>
                      <a:pt x="7141" y="9811"/>
                      <a:pt x="7264" y="9389"/>
                      <a:pt x="7264" y="8869"/>
                    </a:cubicBezTo>
                    <a:lnTo>
                      <a:pt x="7264" y="7973"/>
                    </a:lnTo>
                    <a:lnTo>
                      <a:pt x="7185" y="7973"/>
                    </a:lnTo>
                    <a:cubicBezTo>
                      <a:pt x="7205" y="7961"/>
                      <a:pt x="7222" y="7948"/>
                      <a:pt x="7242" y="7937"/>
                    </a:cubicBezTo>
                    <a:cubicBezTo>
                      <a:pt x="8200" y="7376"/>
                      <a:pt x="9507" y="6639"/>
                      <a:pt x="10868" y="5879"/>
                    </a:cubicBezTo>
                    <a:cubicBezTo>
                      <a:pt x="10868" y="6036"/>
                      <a:pt x="10868" y="6380"/>
                      <a:pt x="10868" y="6380"/>
                    </a:cubicBezTo>
                    <a:cubicBezTo>
                      <a:pt x="10868" y="6739"/>
                      <a:pt x="10953" y="7031"/>
                      <a:pt x="11057" y="7031"/>
                    </a:cubicBezTo>
                    <a:cubicBezTo>
                      <a:pt x="11161" y="7031"/>
                      <a:pt x="11247" y="6739"/>
                      <a:pt x="11247" y="6380"/>
                    </a:cubicBezTo>
                    <a:lnTo>
                      <a:pt x="11247" y="5758"/>
                    </a:lnTo>
                    <a:lnTo>
                      <a:pt x="11085" y="5758"/>
                    </a:lnTo>
                    <a:cubicBezTo>
                      <a:pt x="15766" y="3146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34" name="iṣḻïďê">
                <a:extLst>
                  <a:ext uri="{FF2B5EF4-FFF2-40B4-BE49-F238E27FC236}">
                    <a16:creationId xmlns:a16="http://schemas.microsoft.com/office/drawing/2014/main" id="{139E12E0-6829-41FC-A280-24E3387FAB08}"/>
                  </a:ext>
                </a:extLst>
              </p:cNvPr>
              <p:cNvSpPr/>
              <p:nvPr/>
            </p:nvSpPr>
            <p:spPr>
              <a:xfrm>
                <a:off x="7170903" y="4317991"/>
                <a:ext cx="536090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35" name="ïšḻïdé">
                <a:extLst>
                  <a:ext uri="{FF2B5EF4-FFF2-40B4-BE49-F238E27FC236}">
                    <a16:creationId xmlns:a16="http://schemas.microsoft.com/office/drawing/2014/main" id="{EF1B9E35-29C6-48D0-8451-CDA92180AC57}"/>
                  </a:ext>
                </a:extLst>
              </p:cNvPr>
              <p:cNvSpPr/>
              <p:nvPr/>
            </p:nvSpPr>
            <p:spPr>
              <a:xfrm>
                <a:off x="1792087" y="3804637"/>
                <a:ext cx="3987050" cy="1113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36" y="17"/>
                    </a:lnTo>
                    <a:cubicBezTo>
                      <a:pt x="96" y="51"/>
                      <a:pt x="6152" y="3444"/>
                      <a:pt x="10869" y="6183"/>
                    </a:cubicBezTo>
                    <a:lnTo>
                      <a:pt x="10869" y="6621"/>
                    </a:lnTo>
                    <a:cubicBezTo>
                      <a:pt x="10869" y="6995"/>
                      <a:pt x="10953" y="7297"/>
                      <a:pt x="11057" y="7297"/>
                    </a:cubicBezTo>
                    <a:cubicBezTo>
                      <a:pt x="11162" y="7297"/>
                      <a:pt x="11246" y="6995"/>
                      <a:pt x="11246" y="6621"/>
                    </a:cubicBezTo>
                    <a:cubicBezTo>
                      <a:pt x="11246" y="6621"/>
                      <a:pt x="11246" y="6502"/>
                      <a:pt x="11246" y="6407"/>
                    </a:cubicBezTo>
                    <a:cubicBezTo>
                      <a:pt x="12384" y="7070"/>
                      <a:pt x="13535" y="7738"/>
                      <a:pt x="14358" y="8238"/>
                    </a:cubicBezTo>
                    <a:cubicBezTo>
                      <a:pt x="14543" y="8351"/>
                      <a:pt x="14711" y="8473"/>
                      <a:pt x="14891" y="8588"/>
                    </a:cubicBezTo>
                    <a:lnTo>
                      <a:pt x="14891" y="9207"/>
                    </a:lnTo>
                    <a:cubicBezTo>
                      <a:pt x="14891" y="9746"/>
                      <a:pt x="15013" y="10185"/>
                      <a:pt x="15164" y="10185"/>
                    </a:cubicBezTo>
                    <a:cubicBezTo>
                      <a:pt x="15315" y="10185"/>
                      <a:pt x="15436" y="9746"/>
                      <a:pt x="15436" y="9207"/>
                    </a:cubicBezTo>
                    <a:cubicBezTo>
                      <a:pt x="15436" y="9207"/>
                      <a:pt x="15436" y="9051"/>
                      <a:pt x="15436" y="8945"/>
                    </a:cubicBezTo>
                    <a:cubicBezTo>
                      <a:pt x="15584" y="9045"/>
                      <a:pt x="15714" y="9147"/>
                      <a:pt x="15858" y="9247"/>
                    </a:cubicBezTo>
                    <a:cubicBezTo>
                      <a:pt x="15215" y="10228"/>
                      <a:pt x="14762" y="12514"/>
                      <a:pt x="14762" y="15169"/>
                    </a:cubicBezTo>
                    <a:cubicBezTo>
                      <a:pt x="14762" y="18712"/>
                      <a:pt x="15569" y="21600"/>
                      <a:pt x="16558" y="21600"/>
                    </a:cubicBezTo>
                    <a:cubicBezTo>
                      <a:pt x="17547" y="21600"/>
                      <a:pt x="18354" y="18712"/>
                      <a:pt x="18354" y="15169"/>
                    </a:cubicBezTo>
                    <a:cubicBezTo>
                      <a:pt x="18354" y="13464"/>
                      <a:pt x="18166" y="11916"/>
                      <a:pt x="17862" y="10763"/>
                    </a:cubicBezTo>
                    <a:cubicBezTo>
                      <a:pt x="18009" y="10883"/>
                      <a:pt x="18174" y="11007"/>
                      <a:pt x="18314" y="11126"/>
                    </a:cubicBezTo>
                    <a:lnTo>
                      <a:pt x="18314" y="11857"/>
                    </a:lnTo>
                    <a:cubicBezTo>
                      <a:pt x="18314" y="12599"/>
                      <a:pt x="18482" y="13202"/>
                      <a:pt x="18689" y="13202"/>
                    </a:cubicBezTo>
                    <a:cubicBezTo>
                      <a:pt x="18897" y="13202"/>
                      <a:pt x="19064" y="12599"/>
                      <a:pt x="19064" y="11857"/>
                    </a:cubicBezTo>
                    <a:cubicBezTo>
                      <a:pt x="19064" y="11857"/>
                      <a:pt x="19064" y="11793"/>
                      <a:pt x="19064" y="11785"/>
                    </a:cubicBezTo>
                    <a:cubicBezTo>
                      <a:pt x="20642" y="13207"/>
                      <a:pt x="21600" y="14313"/>
                      <a:pt x="21600" y="14313"/>
                    </a:cubicBezTo>
                    <a:cubicBezTo>
                      <a:pt x="21600" y="14313"/>
                      <a:pt x="21380" y="8673"/>
                      <a:pt x="21380" y="8673"/>
                    </a:cubicBezTo>
                    <a:cubicBezTo>
                      <a:pt x="21303" y="8603"/>
                      <a:pt x="20990" y="8447"/>
                      <a:pt x="20572" y="8252"/>
                    </a:cubicBezTo>
                    <a:lnTo>
                      <a:pt x="20572" y="674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36" name="iṡļîďè">
                <a:extLst>
                  <a:ext uri="{FF2B5EF4-FFF2-40B4-BE49-F238E27FC236}">
                    <a16:creationId xmlns:a16="http://schemas.microsoft.com/office/drawing/2014/main" id="{FAF5F7D4-CCAE-4D79-9738-E47C1C41CC32}"/>
                  </a:ext>
                </a:extLst>
              </p:cNvPr>
              <p:cNvSpPr/>
              <p:nvPr/>
            </p:nvSpPr>
            <p:spPr>
              <a:xfrm>
                <a:off x="4580187" y="4317991"/>
                <a:ext cx="536094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4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4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4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37" name="isḻíḓe">
                <a:extLst>
                  <a:ext uri="{FF2B5EF4-FFF2-40B4-BE49-F238E27FC236}">
                    <a16:creationId xmlns:a16="http://schemas.microsoft.com/office/drawing/2014/main" id="{06DFC75F-82C6-4BCA-B5FB-F49A3D545271}"/>
                  </a:ext>
                </a:extLst>
              </p:cNvPr>
              <p:cNvSpPr/>
              <p:nvPr/>
            </p:nvSpPr>
            <p:spPr>
              <a:xfrm>
                <a:off x="5404746" y="3270600"/>
                <a:ext cx="1386337" cy="138632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38" name="ïŝļiḓé">
                <a:extLst>
                  <a:ext uri="{FF2B5EF4-FFF2-40B4-BE49-F238E27FC236}">
                    <a16:creationId xmlns:a16="http://schemas.microsoft.com/office/drawing/2014/main" id="{A3E762B9-3546-488E-9D3C-ABFC64B46DDD}"/>
                  </a:ext>
                </a:extLst>
              </p:cNvPr>
              <p:cNvSpPr/>
              <p:nvPr/>
            </p:nvSpPr>
            <p:spPr>
              <a:xfrm>
                <a:off x="5441091" y="1862843"/>
                <a:ext cx="1313670" cy="2757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3" y="0"/>
                    </a:moveTo>
                    <a:lnTo>
                      <a:pt x="10003" y="11330"/>
                    </a:lnTo>
                    <a:cubicBezTo>
                      <a:pt x="4412" y="11525"/>
                      <a:pt x="0" y="13743"/>
                      <a:pt x="0" y="16455"/>
                    </a:cubicBezTo>
                    <a:cubicBezTo>
                      <a:pt x="0" y="19296"/>
                      <a:pt x="4836" y="21600"/>
                      <a:pt x="10800" y="21600"/>
                    </a:cubicBezTo>
                    <a:cubicBezTo>
                      <a:pt x="16764" y="21600"/>
                      <a:pt x="21600" y="19296"/>
                      <a:pt x="21600" y="16455"/>
                    </a:cubicBezTo>
                    <a:cubicBezTo>
                      <a:pt x="21600" y="13730"/>
                      <a:pt x="17147" y="11506"/>
                      <a:pt x="11520" y="11329"/>
                    </a:cubicBezTo>
                    <a:lnTo>
                      <a:pt x="10763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39" name="ïšḻïḋé">
                <a:extLst>
                  <a:ext uri="{FF2B5EF4-FFF2-40B4-BE49-F238E27FC236}">
                    <a16:creationId xmlns:a16="http://schemas.microsoft.com/office/drawing/2014/main" id="{6500A36D-DA3A-4FDD-9797-6B76AD58D22A}"/>
                  </a:ext>
                </a:extLst>
              </p:cNvPr>
              <p:cNvSpPr/>
              <p:nvPr/>
            </p:nvSpPr>
            <p:spPr>
              <a:xfrm>
                <a:off x="5685828" y="3630800"/>
                <a:ext cx="847478" cy="145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9" y="0"/>
                    </a:moveTo>
                    <a:lnTo>
                      <a:pt x="0" y="21600"/>
                    </a:lnTo>
                    <a:lnTo>
                      <a:pt x="2860" y="21600"/>
                    </a:lnTo>
                    <a:lnTo>
                      <a:pt x="2869" y="21470"/>
                    </a:lnTo>
                    <a:lnTo>
                      <a:pt x="10262" y="21470"/>
                    </a:lnTo>
                    <a:lnTo>
                      <a:pt x="10262" y="0"/>
                    </a:lnTo>
                    <a:lnTo>
                      <a:pt x="4689" y="0"/>
                    </a:lnTo>
                    <a:lnTo>
                      <a:pt x="4328" y="0"/>
                    </a:lnTo>
                    <a:lnTo>
                      <a:pt x="1829" y="0"/>
                    </a:lnTo>
                    <a:close/>
                    <a:moveTo>
                      <a:pt x="11275" y="0"/>
                    </a:moveTo>
                    <a:lnTo>
                      <a:pt x="11275" y="21470"/>
                    </a:lnTo>
                    <a:lnTo>
                      <a:pt x="18718" y="21470"/>
                    </a:lnTo>
                    <a:cubicBezTo>
                      <a:pt x="18718" y="21470"/>
                      <a:pt x="18672" y="20791"/>
                      <a:pt x="18669" y="20744"/>
                    </a:cubicBezTo>
                    <a:lnTo>
                      <a:pt x="18740" y="21548"/>
                    </a:lnTo>
                    <a:lnTo>
                      <a:pt x="21600" y="21548"/>
                    </a:lnTo>
                    <a:lnTo>
                      <a:pt x="19637" y="0"/>
                    </a:lnTo>
                    <a:lnTo>
                      <a:pt x="17210" y="0"/>
                    </a:lnTo>
                    <a:lnTo>
                      <a:pt x="11275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40" name="îşḷiḍe">
                <a:extLst>
                  <a:ext uri="{FF2B5EF4-FFF2-40B4-BE49-F238E27FC236}">
                    <a16:creationId xmlns:a16="http://schemas.microsoft.com/office/drawing/2014/main" id="{12242684-3CF1-4FBB-B696-805D96DAD248}"/>
                  </a:ext>
                </a:extLst>
              </p:cNvPr>
              <p:cNvSpPr/>
              <p:nvPr/>
            </p:nvSpPr>
            <p:spPr>
              <a:xfrm>
                <a:off x="5795745" y="3926535"/>
                <a:ext cx="604340" cy="604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ïṡ1ídé">
              <a:extLst>
                <a:ext uri="{FF2B5EF4-FFF2-40B4-BE49-F238E27FC236}">
                  <a16:creationId xmlns:a16="http://schemas.microsoft.com/office/drawing/2014/main" id="{4B01CA20-13AB-49E4-B59D-062330813950}"/>
                </a:ext>
              </a:extLst>
            </p:cNvPr>
            <p:cNvGrpSpPr/>
            <p:nvPr/>
          </p:nvGrpSpPr>
          <p:grpSpPr>
            <a:xfrm>
              <a:off x="3068141" y="2210632"/>
              <a:ext cx="6055720" cy="2149180"/>
              <a:chOff x="1792087" y="1862843"/>
              <a:chExt cx="8607826" cy="3054923"/>
            </a:xfrm>
            <a:solidFill>
              <a:srgbClr val="FFFFFF">
                <a:lumMod val="85000"/>
                <a:alpha val="40000"/>
              </a:srgbClr>
            </a:solidFill>
          </p:grpSpPr>
          <p:sp>
            <p:nvSpPr>
              <p:cNvPr id="25" name="íSļîḍê">
                <a:extLst>
                  <a:ext uri="{FF2B5EF4-FFF2-40B4-BE49-F238E27FC236}">
                    <a16:creationId xmlns:a16="http://schemas.microsoft.com/office/drawing/2014/main" id="{7C922167-8403-4342-A4B0-EE801D865B9C}"/>
                  </a:ext>
                </a:extLst>
              </p:cNvPr>
              <p:cNvSpPr/>
              <p:nvPr/>
            </p:nvSpPr>
            <p:spPr>
              <a:xfrm>
                <a:off x="6412688" y="3804462"/>
                <a:ext cx="3987225" cy="1113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05" extrusionOk="0">
                    <a:moveTo>
                      <a:pt x="21600" y="0"/>
                    </a:moveTo>
                    <a:cubicBezTo>
                      <a:pt x="21600" y="0"/>
                      <a:pt x="21557" y="16"/>
                      <a:pt x="21556" y="16"/>
                    </a:cubicBezTo>
                    <a:lnTo>
                      <a:pt x="1027" y="6501"/>
                    </a:lnTo>
                    <a:lnTo>
                      <a:pt x="1027" y="7953"/>
                    </a:lnTo>
                    <a:cubicBezTo>
                      <a:pt x="609" y="8141"/>
                      <a:pt x="297" y="8288"/>
                      <a:pt x="220" y="8356"/>
                    </a:cubicBezTo>
                    <a:cubicBezTo>
                      <a:pt x="220" y="8356"/>
                      <a:pt x="0" y="13786"/>
                      <a:pt x="0" y="13786"/>
                    </a:cubicBezTo>
                    <a:cubicBezTo>
                      <a:pt x="0" y="13786"/>
                      <a:pt x="1161" y="12476"/>
                      <a:pt x="3080" y="10881"/>
                    </a:cubicBezTo>
                    <a:cubicBezTo>
                      <a:pt x="3080" y="11147"/>
                      <a:pt x="3080" y="11421"/>
                      <a:pt x="3080" y="11421"/>
                    </a:cubicBezTo>
                    <a:cubicBezTo>
                      <a:pt x="3080" y="12136"/>
                      <a:pt x="3249" y="12717"/>
                      <a:pt x="3456" y="12717"/>
                    </a:cubicBezTo>
                    <a:cubicBezTo>
                      <a:pt x="3663" y="12717"/>
                      <a:pt x="3831" y="12136"/>
                      <a:pt x="3831" y="11421"/>
                    </a:cubicBezTo>
                    <a:lnTo>
                      <a:pt x="3831" y="10286"/>
                    </a:lnTo>
                    <a:cubicBezTo>
                      <a:pt x="4014" y="10142"/>
                      <a:pt x="4222" y="9996"/>
                      <a:pt x="4416" y="9851"/>
                    </a:cubicBezTo>
                    <a:cubicBezTo>
                      <a:pt x="4178" y="10528"/>
                      <a:pt x="3987" y="11420"/>
                      <a:pt x="3874" y="12488"/>
                    </a:cubicBezTo>
                    <a:cubicBezTo>
                      <a:pt x="3535" y="15693"/>
                      <a:pt x="4016" y="19261"/>
                      <a:pt x="4946" y="20431"/>
                    </a:cubicBezTo>
                    <a:cubicBezTo>
                      <a:pt x="5875" y="21600"/>
                      <a:pt x="6908" y="19940"/>
                      <a:pt x="7247" y="16734"/>
                    </a:cubicBezTo>
                    <a:cubicBezTo>
                      <a:pt x="7586" y="13529"/>
                      <a:pt x="7105" y="9960"/>
                      <a:pt x="6176" y="8791"/>
                    </a:cubicBezTo>
                    <a:cubicBezTo>
                      <a:pt x="6144" y="8751"/>
                      <a:pt x="6112" y="8723"/>
                      <a:pt x="6080" y="8689"/>
                    </a:cubicBezTo>
                    <a:cubicBezTo>
                      <a:pt x="6294" y="8549"/>
                      <a:pt x="6495" y="8405"/>
                      <a:pt x="6718" y="8267"/>
                    </a:cubicBezTo>
                    <a:cubicBezTo>
                      <a:pt x="6718" y="8534"/>
                      <a:pt x="6718" y="8869"/>
                      <a:pt x="6718" y="8869"/>
                    </a:cubicBezTo>
                    <a:cubicBezTo>
                      <a:pt x="6718" y="9389"/>
                      <a:pt x="6840" y="9811"/>
                      <a:pt x="6990" y="9811"/>
                    </a:cubicBezTo>
                    <a:cubicBezTo>
                      <a:pt x="7141" y="9811"/>
                      <a:pt x="7264" y="9389"/>
                      <a:pt x="7264" y="8869"/>
                    </a:cubicBezTo>
                    <a:lnTo>
                      <a:pt x="7264" y="7973"/>
                    </a:lnTo>
                    <a:lnTo>
                      <a:pt x="7185" y="7973"/>
                    </a:lnTo>
                    <a:cubicBezTo>
                      <a:pt x="7205" y="7961"/>
                      <a:pt x="7222" y="7948"/>
                      <a:pt x="7242" y="7937"/>
                    </a:cubicBezTo>
                    <a:cubicBezTo>
                      <a:pt x="8200" y="7376"/>
                      <a:pt x="9507" y="6639"/>
                      <a:pt x="10868" y="5879"/>
                    </a:cubicBezTo>
                    <a:cubicBezTo>
                      <a:pt x="10868" y="6036"/>
                      <a:pt x="10868" y="6380"/>
                      <a:pt x="10868" y="6380"/>
                    </a:cubicBezTo>
                    <a:cubicBezTo>
                      <a:pt x="10868" y="6739"/>
                      <a:pt x="10953" y="7031"/>
                      <a:pt x="11057" y="7031"/>
                    </a:cubicBezTo>
                    <a:cubicBezTo>
                      <a:pt x="11161" y="7031"/>
                      <a:pt x="11247" y="6739"/>
                      <a:pt x="11247" y="6380"/>
                    </a:cubicBezTo>
                    <a:lnTo>
                      <a:pt x="11247" y="5758"/>
                    </a:lnTo>
                    <a:lnTo>
                      <a:pt x="11085" y="5758"/>
                    </a:lnTo>
                    <a:cubicBezTo>
                      <a:pt x="15766" y="3146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26" name="îṡḷiḓé">
                <a:extLst>
                  <a:ext uri="{FF2B5EF4-FFF2-40B4-BE49-F238E27FC236}">
                    <a16:creationId xmlns:a16="http://schemas.microsoft.com/office/drawing/2014/main" id="{77C146D3-D3B8-4DDB-8F70-631A241468BD}"/>
                  </a:ext>
                </a:extLst>
              </p:cNvPr>
              <p:cNvSpPr/>
              <p:nvPr/>
            </p:nvSpPr>
            <p:spPr>
              <a:xfrm>
                <a:off x="7170903" y="4317991"/>
                <a:ext cx="536090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27" name="îšḷîḓe">
                <a:extLst>
                  <a:ext uri="{FF2B5EF4-FFF2-40B4-BE49-F238E27FC236}">
                    <a16:creationId xmlns:a16="http://schemas.microsoft.com/office/drawing/2014/main" id="{DAFD3737-B8D1-4B10-B43A-75F62A146FBE}"/>
                  </a:ext>
                </a:extLst>
              </p:cNvPr>
              <p:cNvSpPr/>
              <p:nvPr/>
            </p:nvSpPr>
            <p:spPr>
              <a:xfrm>
                <a:off x="1792087" y="3804637"/>
                <a:ext cx="3987050" cy="1113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36" y="17"/>
                    </a:lnTo>
                    <a:cubicBezTo>
                      <a:pt x="96" y="51"/>
                      <a:pt x="6152" y="3444"/>
                      <a:pt x="10869" y="6183"/>
                    </a:cubicBezTo>
                    <a:lnTo>
                      <a:pt x="10869" y="6621"/>
                    </a:lnTo>
                    <a:cubicBezTo>
                      <a:pt x="10869" y="6995"/>
                      <a:pt x="10953" y="7297"/>
                      <a:pt x="11057" y="7297"/>
                    </a:cubicBezTo>
                    <a:cubicBezTo>
                      <a:pt x="11162" y="7297"/>
                      <a:pt x="11246" y="6995"/>
                      <a:pt x="11246" y="6621"/>
                    </a:cubicBezTo>
                    <a:cubicBezTo>
                      <a:pt x="11246" y="6621"/>
                      <a:pt x="11246" y="6502"/>
                      <a:pt x="11246" y="6407"/>
                    </a:cubicBezTo>
                    <a:cubicBezTo>
                      <a:pt x="12384" y="7070"/>
                      <a:pt x="13535" y="7738"/>
                      <a:pt x="14358" y="8238"/>
                    </a:cubicBezTo>
                    <a:cubicBezTo>
                      <a:pt x="14543" y="8351"/>
                      <a:pt x="14711" y="8473"/>
                      <a:pt x="14891" y="8588"/>
                    </a:cubicBezTo>
                    <a:lnTo>
                      <a:pt x="14891" y="9207"/>
                    </a:lnTo>
                    <a:cubicBezTo>
                      <a:pt x="14891" y="9746"/>
                      <a:pt x="15013" y="10185"/>
                      <a:pt x="15164" y="10185"/>
                    </a:cubicBezTo>
                    <a:cubicBezTo>
                      <a:pt x="15315" y="10185"/>
                      <a:pt x="15436" y="9746"/>
                      <a:pt x="15436" y="9207"/>
                    </a:cubicBezTo>
                    <a:cubicBezTo>
                      <a:pt x="15436" y="9207"/>
                      <a:pt x="15436" y="9051"/>
                      <a:pt x="15436" y="8945"/>
                    </a:cubicBezTo>
                    <a:cubicBezTo>
                      <a:pt x="15584" y="9045"/>
                      <a:pt x="15714" y="9147"/>
                      <a:pt x="15858" y="9247"/>
                    </a:cubicBezTo>
                    <a:cubicBezTo>
                      <a:pt x="15215" y="10228"/>
                      <a:pt x="14762" y="12514"/>
                      <a:pt x="14762" y="15169"/>
                    </a:cubicBezTo>
                    <a:cubicBezTo>
                      <a:pt x="14762" y="18712"/>
                      <a:pt x="15569" y="21600"/>
                      <a:pt x="16558" y="21600"/>
                    </a:cubicBezTo>
                    <a:cubicBezTo>
                      <a:pt x="17547" y="21600"/>
                      <a:pt x="18354" y="18712"/>
                      <a:pt x="18354" y="15169"/>
                    </a:cubicBezTo>
                    <a:cubicBezTo>
                      <a:pt x="18354" y="13464"/>
                      <a:pt x="18166" y="11916"/>
                      <a:pt x="17862" y="10763"/>
                    </a:cubicBezTo>
                    <a:cubicBezTo>
                      <a:pt x="18009" y="10883"/>
                      <a:pt x="18174" y="11007"/>
                      <a:pt x="18314" y="11126"/>
                    </a:cubicBezTo>
                    <a:lnTo>
                      <a:pt x="18314" y="11857"/>
                    </a:lnTo>
                    <a:cubicBezTo>
                      <a:pt x="18314" y="12599"/>
                      <a:pt x="18482" y="13202"/>
                      <a:pt x="18689" y="13202"/>
                    </a:cubicBezTo>
                    <a:cubicBezTo>
                      <a:pt x="18897" y="13202"/>
                      <a:pt x="19064" y="12599"/>
                      <a:pt x="19064" y="11857"/>
                    </a:cubicBezTo>
                    <a:cubicBezTo>
                      <a:pt x="19064" y="11857"/>
                      <a:pt x="19064" y="11793"/>
                      <a:pt x="19064" y="11785"/>
                    </a:cubicBezTo>
                    <a:cubicBezTo>
                      <a:pt x="20642" y="13207"/>
                      <a:pt x="21600" y="14313"/>
                      <a:pt x="21600" y="14313"/>
                    </a:cubicBezTo>
                    <a:cubicBezTo>
                      <a:pt x="21600" y="14313"/>
                      <a:pt x="21380" y="8673"/>
                      <a:pt x="21380" y="8673"/>
                    </a:cubicBezTo>
                    <a:cubicBezTo>
                      <a:pt x="21303" y="8603"/>
                      <a:pt x="20990" y="8447"/>
                      <a:pt x="20572" y="8252"/>
                    </a:cubicBezTo>
                    <a:lnTo>
                      <a:pt x="20572" y="674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28" name="iṧlíďè">
                <a:extLst>
                  <a:ext uri="{FF2B5EF4-FFF2-40B4-BE49-F238E27FC236}">
                    <a16:creationId xmlns:a16="http://schemas.microsoft.com/office/drawing/2014/main" id="{AAB9E426-4AA4-4ACA-BD53-AF6E95708AC7}"/>
                  </a:ext>
                </a:extLst>
              </p:cNvPr>
              <p:cNvSpPr/>
              <p:nvPr/>
            </p:nvSpPr>
            <p:spPr>
              <a:xfrm>
                <a:off x="4580187" y="4317991"/>
                <a:ext cx="536094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4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4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4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29" name="ïś1iďê">
                <a:extLst>
                  <a:ext uri="{FF2B5EF4-FFF2-40B4-BE49-F238E27FC236}">
                    <a16:creationId xmlns:a16="http://schemas.microsoft.com/office/drawing/2014/main" id="{EC1789D0-7A78-4F17-8B88-A062A18B17AD}"/>
                  </a:ext>
                </a:extLst>
              </p:cNvPr>
              <p:cNvSpPr/>
              <p:nvPr/>
            </p:nvSpPr>
            <p:spPr>
              <a:xfrm>
                <a:off x="5404746" y="3270600"/>
                <a:ext cx="1386337" cy="138632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30" name="îsļïďé">
                <a:extLst>
                  <a:ext uri="{FF2B5EF4-FFF2-40B4-BE49-F238E27FC236}">
                    <a16:creationId xmlns:a16="http://schemas.microsoft.com/office/drawing/2014/main" id="{B55E1355-0231-4F02-B63D-EA380A626F28}"/>
                  </a:ext>
                </a:extLst>
              </p:cNvPr>
              <p:cNvSpPr/>
              <p:nvPr/>
            </p:nvSpPr>
            <p:spPr>
              <a:xfrm>
                <a:off x="5441091" y="1862843"/>
                <a:ext cx="1313670" cy="2757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3" y="0"/>
                    </a:moveTo>
                    <a:lnTo>
                      <a:pt x="10003" y="11330"/>
                    </a:lnTo>
                    <a:cubicBezTo>
                      <a:pt x="4412" y="11525"/>
                      <a:pt x="0" y="13743"/>
                      <a:pt x="0" y="16455"/>
                    </a:cubicBezTo>
                    <a:cubicBezTo>
                      <a:pt x="0" y="19296"/>
                      <a:pt x="4836" y="21600"/>
                      <a:pt x="10800" y="21600"/>
                    </a:cubicBezTo>
                    <a:cubicBezTo>
                      <a:pt x="16764" y="21600"/>
                      <a:pt x="21600" y="19296"/>
                      <a:pt x="21600" y="16455"/>
                    </a:cubicBezTo>
                    <a:cubicBezTo>
                      <a:pt x="21600" y="13730"/>
                      <a:pt x="17147" y="11506"/>
                      <a:pt x="11520" y="11329"/>
                    </a:cubicBezTo>
                    <a:lnTo>
                      <a:pt x="10763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31" name="îṩlïḍè">
                <a:extLst>
                  <a:ext uri="{FF2B5EF4-FFF2-40B4-BE49-F238E27FC236}">
                    <a16:creationId xmlns:a16="http://schemas.microsoft.com/office/drawing/2014/main" id="{A5FC9DFE-717B-43C4-B766-92AA8EEA5459}"/>
                  </a:ext>
                </a:extLst>
              </p:cNvPr>
              <p:cNvSpPr/>
              <p:nvPr/>
            </p:nvSpPr>
            <p:spPr>
              <a:xfrm>
                <a:off x="5685828" y="3630800"/>
                <a:ext cx="847478" cy="145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9" y="0"/>
                    </a:moveTo>
                    <a:lnTo>
                      <a:pt x="0" y="21600"/>
                    </a:lnTo>
                    <a:lnTo>
                      <a:pt x="2860" y="21600"/>
                    </a:lnTo>
                    <a:lnTo>
                      <a:pt x="2869" y="21470"/>
                    </a:lnTo>
                    <a:lnTo>
                      <a:pt x="10262" y="21470"/>
                    </a:lnTo>
                    <a:lnTo>
                      <a:pt x="10262" y="0"/>
                    </a:lnTo>
                    <a:lnTo>
                      <a:pt x="4689" y="0"/>
                    </a:lnTo>
                    <a:lnTo>
                      <a:pt x="4328" y="0"/>
                    </a:lnTo>
                    <a:lnTo>
                      <a:pt x="1829" y="0"/>
                    </a:lnTo>
                    <a:close/>
                    <a:moveTo>
                      <a:pt x="11275" y="0"/>
                    </a:moveTo>
                    <a:lnTo>
                      <a:pt x="11275" y="21470"/>
                    </a:lnTo>
                    <a:lnTo>
                      <a:pt x="18718" y="21470"/>
                    </a:lnTo>
                    <a:cubicBezTo>
                      <a:pt x="18718" y="21470"/>
                      <a:pt x="18672" y="20791"/>
                      <a:pt x="18669" y="20744"/>
                    </a:cubicBezTo>
                    <a:lnTo>
                      <a:pt x="18740" y="21548"/>
                    </a:lnTo>
                    <a:lnTo>
                      <a:pt x="21600" y="21548"/>
                    </a:lnTo>
                    <a:lnTo>
                      <a:pt x="19637" y="0"/>
                    </a:lnTo>
                    <a:lnTo>
                      <a:pt x="17210" y="0"/>
                    </a:lnTo>
                    <a:lnTo>
                      <a:pt x="11275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32" name="ïṧlíḍè">
                <a:extLst>
                  <a:ext uri="{FF2B5EF4-FFF2-40B4-BE49-F238E27FC236}">
                    <a16:creationId xmlns:a16="http://schemas.microsoft.com/office/drawing/2014/main" id="{4F22A2F5-5196-49A5-A334-6916C80B07D0}"/>
                  </a:ext>
                </a:extLst>
              </p:cNvPr>
              <p:cNvSpPr/>
              <p:nvPr/>
            </p:nvSpPr>
            <p:spPr>
              <a:xfrm>
                <a:off x="5795745" y="3926535"/>
                <a:ext cx="604340" cy="604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îšḷïḓè">
              <a:extLst>
                <a:ext uri="{FF2B5EF4-FFF2-40B4-BE49-F238E27FC236}">
                  <a16:creationId xmlns:a16="http://schemas.microsoft.com/office/drawing/2014/main" id="{28A6DCE0-639A-4A84-8BF6-B643AE638869}"/>
                </a:ext>
              </a:extLst>
            </p:cNvPr>
            <p:cNvGrpSpPr/>
            <p:nvPr/>
          </p:nvGrpSpPr>
          <p:grpSpPr>
            <a:xfrm>
              <a:off x="3145410" y="2349896"/>
              <a:ext cx="6055720" cy="2149184"/>
              <a:chOff x="1792087" y="1862838"/>
              <a:chExt cx="8607826" cy="3054928"/>
            </a:xfrm>
          </p:grpSpPr>
          <p:sp>
            <p:nvSpPr>
              <p:cNvPr id="17" name="îš1îďé">
                <a:extLst>
                  <a:ext uri="{FF2B5EF4-FFF2-40B4-BE49-F238E27FC236}">
                    <a16:creationId xmlns:a16="http://schemas.microsoft.com/office/drawing/2014/main" id="{536AA374-7B8F-4A50-933B-4D653352C07F}"/>
                  </a:ext>
                </a:extLst>
              </p:cNvPr>
              <p:cNvSpPr/>
              <p:nvPr/>
            </p:nvSpPr>
            <p:spPr>
              <a:xfrm>
                <a:off x="6412688" y="3804462"/>
                <a:ext cx="3987225" cy="1113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05" extrusionOk="0">
                    <a:moveTo>
                      <a:pt x="21600" y="0"/>
                    </a:moveTo>
                    <a:cubicBezTo>
                      <a:pt x="21600" y="0"/>
                      <a:pt x="21557" y="16"/>
                      <a:pt x="21556" y="16"/>
                    </a:cubicBezTo>
                    <a:lnTo>
                      <a:pt x="1027" y="6501"/>
                    </a:lnTo>
                    <a:lnTo>
                      <a:pt x="1027" y="7953"/>
                    </a:lnTo>
                    <a:cubicBezTo>
                      <a:pt x="609" y="8141"/>
                      <a:pt x="297" y="8288"/>
                      <a:pt x="220" y="8356"/>
                    </a:cubicBezTo>
                    <a:cubicBezTo>
                      <a:pt x="220" y="8356"/>
                      <a:pt x="0" y="13786"/>
                      <a:pt x="0" y="13786"/>
                    </a:cubicBezTo>
                    <a:cubicBezTo>
                      <a:pt x="0" y="13786"/>
                      <a:pt x="1161" y="12476"/>
                      <a:pt x="3080" y="10881"/>
                    </a:cubicBezTo>
                    <a:cubicBezTo>
                      <a:pt x="3080" y="11147"/>
                      <a:pt x="3080" y="11421"/>
                      <a:pt x="3080" y="11421"/>
                    </a:cubicBezTo>
                    <a:cubicBezTo>
                      <a:pt x="3080" y="12136"/>
                      <a:pt x="3249" y="12717"/>
                      <a:pt x="3456" y="12717"/>
                    </a:cubicBezTo>
                    <a:cubicBezTo>
                      <a:pt x="3663" y="12717"/>
                      <a:pt x="3831" y="12136"/>
                      <a:pt x="3831" y="11421"/>
                    </a:cubicBezTo>
                    <a:lnTo>
                      <a:pt x="3831" y="10286"/>
                    </a:lnTo>
                    <a:cubicBezTo>
                      <a:pt x="4014" y="10142"/>
                      <a:pt x="4222" y="9996"/>
                      <a:pt x="4416" y="9851"/>
                    </a:cubicBezTo>
                    <a:cubicBezTo>
                      <a:pt x="4178" y="10528"/>
                      <a:pt x="3987" y="11420"/>
                      <a:pt x="3874" y="12488"/>
                    </a:cubicBezTo>
                    <a:cubicBezTo>
                      <a:pt x="3535" y="15693"/>
                      <a:pt x="4016" y="19261"/>
                      <a:pt x="4946" y="20431"/>
                    </a:cubicBezTo>
                    <a:cubicBezTo>
                      <a:pt x="5875" y="21600"/>
                      <a:pt x="6908" y="19940"/>
                      <a:pt x="7247" y="16734"/>
                    </a:cubicBezTo>
                    <a:cubicBezTo>
                      <a:pt x="7586" y="13529"/>
                      <a:pt x="7105" y="9960"/>
                      <a:pt x="6176" y="8791"/>
                    </a:cubicBezTo>
                    <a:cubicBezTo>
                      <a:pt x="6144" y="8751"/>
                      <a:pt x="6112" y="8723"/>
                      <a:pt x="6080" y="8689"/>
                    </a:cubicBezTo>
                    <a:cubicBezTo>
                      <a:pt x="6294" y="8549"/>
                      <a:pt x="6495" y="8405"/>
                      <a:pt x="6718" y="8267"/>
                    </a:cubicBezTo>
                    <a:cubicBezTo>
                      <a:pt x="6718" y="8534"/>
                      <a:pt x="6718" y="8869"/>
                      <a:pt x="6718" y="8869"/>
                    </a:cubicBezTo>
                    <a:cubicBezTo>
                      <a:pt x="6718" y="9389"/>
                      <a:pt x="6840" y="9811"/>
                      <a:pt x="6990" y="9811"/>
                    </a:cubicBezTo>
                    <a:cubicBezTo>
                      <a:pt x="7141" y="9811"/>
                      <a:pt x="7264" y="9389"/>
                      <a:pt x="7264" y="8869"/>
                    </a:cubicBezTo>
                    <a:lnTo>
                      <a:pt x="7264" y="7973"/>
                    </a:lnTo>
                    <a:lnTo>
                      <a:pt x="7185" y="7973"/>
                    </a:lnTo>
                    <a:cubicBezTo>
                      <a:pt x="7205" y="7961"/>
                      <a:pt x="7222" y="7948"/>
                      <a:pt x="7242" y="7937"/>
                    </a:cubicBezTo>
                    <a:cubicBezTo>
                      <a:pt x="8200" y="7376"/>
                      <a:pt x="9507" y="6639"/>
                      <a:pt x="10868" y="5879"/>
                    </a:cubicBezTo>
                    <a:cubicBezTo>
                      <a:pt x="10868" y="6036"/>
                      <a:pt x="10868" y="6380"/>
                      <a:pt x="10868" y="6380"/>
                    </a:cubicBezTo>
                    <a:cubicBezTo>
                      <a:pt x="10868" y="6739"/>
                      <a:pt x="10953" y="7031"/>
                      <a:pt x="11057" y="7031"/>
                    </a:cubicBezTo>
                    <a:cubicBezTo>
                      <a:pt x="11161" y="7031"/>
                      <a:pt x="11247" y="6739"/>
                      <a:pt x="11247" y="6380"/>
                    </a:cubicBezTo>
                    <a:lnTo>
                      <a:pt x="11247" y="5758"/>
                    </a:lnTo>
                    <a:lnTo>
                      <a:pt x="11085" y="5758"/>
                    </a:lnTo>
                    <a:cubicBezTo>
                      <a:pt x="15766" y="3146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003F7B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18" name="ïS1íḓe">
                <a:extLst>
                  <a:ext uri="{FF2B5EF4-FFF2-40B4-BE49-F238E27FC236}">
                    <a16:creationId xmlns:a16="http://schemas.microsoft.com/office/drawing/2014/main" id="{B68B0B16-464D-4321-82D0-CE0DD7583DC4}"/>
                  </a:ext>
                </a:extLst>
              </p:cNvPr>
              <p:cNvSpPr/>
              <p:nvPr/>
            </p:nvSpPr>
            <p:spPr>
              <a:xfrm>
                <a:off x="7170903" y="4317991"/>
                <a:ext cx="536090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19" name="îṣľïḑé">
                <a:extLst>
                  <a:ext uri="{FF2B5EF4-FFF2-40B4-BE49-F238E27FC236}">
                    <a16:creationId xmlns:a16="http://schemas.microsoft.com/office/drawing/2014/main" id="{712F65D8-0777-4C57-ACF5-0B5E5D508732}"/>
                  </a:ext>
                </a:extLst>
              </p:cNvPr>
              <p:cNvSpPr/>
              <p:nvPr/>
            </p:nvSpPr>
            <p:spPr>
              <a:xfrm>
                <a:off x="1792087" y="3804637"/>
                <a:ext cx="3987050" cy="1113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36" y="17"/>
                    </a:lnTo>
                    <a:cubicBezTo>
                      <a:pt x="96" y="51"/>
                      <a:pt x="6152" y="3444"/>
                      <a:pt x="10869" y="6183"/>
                    </a:cubicBezTo>
                    <a:lnTo>
                      <a:pt x="10869" y="6621"/>
                    </a:lnTo>
                    <a:cubicBezTo>
                      <a:pt x="10869" y="6995"/>
                      <a:pt x="10953" y="7297"/>
                      <a:pt x="11057" y="7297"/>
                    </a:cubicBezTo>
                    <a:cubicBezTo>
                      <a:pt x="11162" y="7297"/>
                      <a:pt x="11246" y="6995"/>
                      <a:pt x="11246" y="6621"/>
                    </a:cubicBezTo>
                    <a:cubicBezTo>
                      <a:pt x="11246" y="6621"/>
                      <a:pt x="11246" y="6502"/>
                      <a:pt x="11246" y="6407"/>
                    </a:cubicBezTo>
                    <a:cubicBezTo>
                      <a:pt x="12384" y="7070"/>
                      <a:pt x="13535" y="7738"/>
                      <a:pt x="14358" y="8238"/>
                    </a:cubicBezTo>
                    <a:cubicBezTo>
                      <a:pt x="14543" y="8351"/>
                      <a:pt x="14711" y="8473"/>
                      <a:pt x="14891" y="8588"/>
                    </a:cubicBezTo>
                    <a:lnTo>
                      <a:pt x="14891" y="9207"/>
                    </a:lnTo>
                    <a:cubicBezTo>
                      <a:pt x="14891" y="9746"/>
                      <a:pt x="15013" y="10185"/>
                      <a:pt x="15164" y="10185"/>
                    </a:cubicBezTo>
                    <a:cubicBezTo>
                      <a:pt x="15315" y="10185"/>
                      <a:pt x="15436" y="9746"/>
                      <a:pt x="15436" y="9207"/>
                    </a:cubicBezTo>
                    <a:cubicBezTo>
                      <a:pt x="15436" y="9207"/>
                      <a:pt x="15436" y="9051"/>
                      <a:pt x="15436" y="8945"/>
                    </a:cubicBezTo>
                    <a:cubicBezTo>
                      <a:pt x="15584" y="9045"/>
                      <a:pt x="15714" y="9147"/>
                      <a:pt x="15858" y="9247"/>
                    </a:cubicBezTo>
                    <a:cubicBezTo>
                      <a:pt x="15215" y="10228"/>
                      <a:pt x="14762" y="12514"/>
                      <a:pt x="14762" y="15169"/>
                    </a:cubicBezTo>
                    <a:cubicBezTo>
                      <a:pt x="14762" y="18712"/>
                      <a:pt x="15569" y="21600"/>
                      <a:pt x="16558" y="21600"/>
                    </a:cubicBezTo>
                    <a:cubicBezTo>
                      <a:pt x="17547" y="21600"/>
                      <a:pt x="18354" y="18712"/>
                      <a:pt x="18354" y="15169"/>
                    </a:cubicBezTo>
                    <a:cubicBezTo>
                      <a:pt x="18354" y="13464"/>
                      <a:pt x="18166" y="11916"/>
                      <a:pt x="17862" y="10763"/>
                    </a:cubicBezTo>
                    <a:cubicBezTo>
                      <a:pt x="18009" y="10883"/>
                      <a:pt x="18174" y="11007"/>
                      <a:pt x="18314" y="11126"/>
                    </a:cubicBezTo>
                    <a:lnTo>
                      <a:pt x="18314" y="11857"/>
                    </a:lnTo>
                    <a:cubicBezTo>
                      <a:pt x="18314" y="12599"/>
                      <a:pt x="18482" y="13202"/>
                      <a:pt x="18689" y="13202"/>
                    </a:cubicBezTo>
                    <a:cubicBezTo>
                      <a:pt x="18897" y="13202"/>
                      <a:pt x="19064" y="12599"/>
                      <a:pt x="19064" y="11857"/>
                    </a:cubicBezTo>
                    <a:cubicBezTo>
                      <a:pt x="19064" y="11857"/>
                      <a:pt x="19064" y="11793"/>
                      <a:pt x="19064" y="11785"/>
                    </a:cubicBezTo>
                    <a:cubicBezTo>
                      <a:pt x="20642" y="13207"/>
                      <a:pt x="21600" y="14313"/>
                      <a:pt x="21600" y="14313"/>
                    </a:cubicBezTo>
                    <a:cubicBezTo>
                      <a:pt x="21600" y="14313"/>
                      <a:pt x="21380" y="8673"/>
                      <a:pt x="21380" y="8673"/>
                    </a:cubicBezTo>
                    <a:cubicBezTo>
                      <a:pt x="21303" y="8603"/>
                      <a:pt x="20990" y="8447"/>
                      <a:pt x="20572" y="8252"/>
                    </a:cubicBezTo>
                    <a:lnTo>
                      <a:pt x="20572" y="67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7B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20" name="ïŝḻidè">
                <a:extLst>
                  <a:ext uri="{FF2B5EF4-FFF2-40B4-BE49-F238E27FC236}">
                    <a16:creationId xmlns:a16="http://schemas.microsoft.com/office/drawing/2014/main" id="{93B0C301-A687-45F7-A70E-824E96963C2E}"/>
                  </a:ext>
                </a:extLst>
              </p:cNvPr>
              <p:cNvSpPr/>
              <p:nvPr/>
            </p:nvSpPr>
            <p:spPr>
              <a:xfrm>
                <a:off x="4580187" y="4317991"/>
                <a:ext cx="536094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4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4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21" name="iṡľïḑe">
                <a:extLst>
                  <a:ext uri="{FF2B5EF4-FFF2-40B4-BE49-F238E27FC236}">
                    <a16:creationId xmlns:a16="http://schemas.microsoft.com/office/drawing/2014/main" id="{A7A830DE-6E2A-4038-8330-16E63D1DCEF2}"/>
                  </a:ext>
                </a:extLst>
              </p:cNvPr>
              <p:cNvSpPr/>
              <p:nvPr/>
            </p:nvSpPr>
            <p:spPr>
              <a:xfrm>
                <a:off x="5404746" y="3270600"/>
                <a:ext cx="1386337" cy="1386323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22" name="iṩḻîḋe">
                <a:extLst>
                  <a:ext uri="{FF2B5EF4-FFF2-40B4-BE49-F238E27FC236}">
                    <a16:creationId xmlns:a16="http://schemas.microsoft.com/office/drawing/2014/main" id="{9457BC17-EDB9-4D26-82BC-0EE3E88D5156}"/>
                  </a:ext>
                </a:extLst>
              </p:cNvPr>
              <p:cNvSpPr/>
              <p:nvPr/>
            </p:nvSpPr>
            <p:spPr>
              <a:xfrm>
                <a:off x="5441090" y="1862838"/>
                <a:ext cx="1313670" cy="2757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3" y="0"/>
                    </a:moveTo>
                    <a:lnTo>
                      <a:pt x="10003" y="11330"/>
                    </a:lnTo>
                    <a:cubicBezTo>
                      <a:pt x="4412" y="11525"/>
                      <a:pt x="0" y="13743"/>
                      <a:pt x="0" y="16455"/>
                    </a:cubicBezTo>
                    <a:cubicBezTo>
                      <a:pt x="0" y="19296"/>
                      <a:pt x="4836" y="21600"/>
                      <a:pt x="10800" y="21600"/>
                    </a:cubicBezTo>
                    <a:cubicBezTo>
                      <a:pt x="16764" y="21600"/>
                      <a:pt x="21600" y="19296"/>
                      <a:pt x="21600" y="16455"/>
                    </a:cubicBezTo>
                    <a:cubicBezTo>
                      <a:pt x="21600" y="13730"/>
                      <a:pt x="17147" y="11506"/>
                      <a:pt x="11520" y="11329"/>
                    </a:cubicBezTo>
                    <a:lnTo>
                      <a:pt x="10763" y="0"/>
                    </a:lnTo>
                    <a:close/>
                  </a:path>
                </a:pathLst>
              </a:custGeom>
              <a:solidFill>
                <a:srgbClr val="003F7B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23" name="ïşlïďê">
                <a:extLst>
                  <a:ext uri="{FF2B5EF4-FFF2-40B4-BE49-F238E27FC236}">
                    <a16:creationId xmlns:a16="http://schemas.microsoft.com/office/drawing/2014/main" id="{3A26548A-97CC-47C9-B85F-7EFAA5A123E1}"/>
                  </a:ext>
                </a:extLst>
              </p:cNvPr>
              <p:cNvSpPr/>
              <p:nvPr/>
            </p:nvSpPr>
            <p:spPr>
              <a:xfrm>
                <a:off x="5685828" y="3630800"/>
                <a:ext cx="847478" cy="145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9" y="0"/>
                    </a:moveTo>
                    <a:lnTo>
                      <a:pt x="0" y="21600"/>
                    </a:lnTo>
                    <a:lnTo>
                      <a:pt x="2860" y="21600"/>
                    </a:lnTo>
                    <a:lnTo>
                      <a:pt x="2869" y="21470"/>
                    </a:lnTo>
                    <a:lnTo>
                      <a:pt x="10262" y="21470"/>
                    </a:lnTo>
                    <a:lnTo>
                      <a:pt x="10262" y="0"/>
                    </a:lnTo>
                    <a:lnTo>
                      <a:pt x="4689" y="0"/>
                    </a:lnTo>
                    <a:lnTo>
                      <a:pt x="4328" y="0"/>
                    </a:lnTo>
                    <a:lnTo>
                      <a:pt x="1829" y="0"/>
                    </a:lnTo>
                    <a:close/>
                    <a:moveTo>
                      <a:pt x="11275" y="0"/>
                    </a:moveTo>
                    <a:lnTo>
                      <a:pt x="11275" y="21470"/>
                    </a:lnTo>
                    <a:lnTo>
                      <a:pt x="18718" y="21470"/>
                    </a:lnTo>
                    <a:cubicBezTo>
                      <a:pt x="18718" y="21470"/>
                      <a:pt x="18672" y="20791"/>
                      <a:pt x="18669" y="20744"/>
                    </a:cubicBezTo>
                    <a:lnTo>
                      <a:pt x="18740" y="21548"/>
                    </a:lnTo>
                    <a:lnTo>
                      <a:pt x="21600" y="21548"/>
                    </a:lnTo>
                    <a:lnTo>
                      <a:pt x="19637" y="0"/>
                    </a:lnTo>
                    <a:lnTo>
                      <a:pt x="17210" y="0"/>
                    </a:lnTo>
                    <a:lnTo>
                      <a:pt x="112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24" name="îśḷïḋê">
                <a:extLst>
                  <a:ext uri="{FF2B5EF4-FFF2-40B4-BE49-F238E27FC236}">
                    <a16:creationId xmlns:a16="http://schemas.microsoft.com/office/drawing/2014/main" id="{F2B4AE58-4F81-4461-9AB9-F576547E1333}"/>
                  </a:ext>
                </a:extLst>
              </p:cNvPr>
              <p:cNvSpPr/>
              <p:nvPr/>
            </p:nvSpPr>
            <p:spPr>
              <a:xfrm>
                <a:off x="5795745" y="3926535"/>
                <a:ext cx="604340" cy="604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1" name="矩形 40"/>
          <p:cNvSpPr/>
          <p:nvPr userDrawn="1"/>
        </p:nvSpPr>
        <p:spPr>
          <a:xfrm>
            <a:off x="0" y="957263"/>
            <a:ext cx="3403600" cy="107950"/>
          </a:xfrm>
          <a:prstGeom prst="rect">
            <a:avLst/>
          </a:prstGeom>
          <a:solidFill>
            <a:srgbClr val="145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3360738" y="1008063"/>
            <a:ext cx="2692400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8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28821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69134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5921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86801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1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09539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Line 16"/>
          <p:cNvSpPr>
            <a:spLocks noChangeShapeType="1"/>
          </p:cNvSpPr>
          <p:nvPr userDrawn="1"/>
        </p:nvSpPr>
        <p:spPr bwMode="auto">
          <a:xfrm>
            <a:off x="815413" y="1484784"/>
            <a:ext cx="10081683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4955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9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13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4400" b="0" kern="1200" smtClean="0">
          <a:solidFill>
            <a:schemeClr val="accent5">
              <a:lumMod val="50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40.png"/><Relationship Id="rId7" Type="http://schemas.openxmlformats.org/officeDocument/2006/relationships/image" Target="../media/image43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tiff"/><Relationship Id="rId5" Type="http://schemas.microsoft.com/office/2007/relationships/hdphoto" Target="../media/hdphoto2.wdp"/><Relationship Id="rId10" Type="http://schemas.openxmlformats.org/officeDocument/2006/relationships/image" Target="../media/image46.tiff"/><Relationship Id="rId4" Type="http://schemas.openxmlformats.org/officeDocument/2006/relationships/image" Target="../media/image41.png"/><Relationship Id="rId9" Type="http://schemas.openxmlformats.org/officeDocument/2006/relationships/image" Target="../media/image45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52.wmf"/><Relationship Id="rId3" Type="http://schemas.openxmlformats.org/officeDocument/2006/relationships/image" Target="../media/image1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51.wmf"/><Relationship Id="rId5" Type="http://schemas.openxmlformats.org/officeDocument/2006/relationships/image" Target="../media/image48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5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 Box 17"/>
          <p:cNvSpPr txBox="1">
            <a:spLocks noChangeArrowheads="1"/>
          </p:cNvSpPr>
          <p:nvPr/>
        </p:nvSpPr>
        <p:spPr bwMode="auto">
          <a:xfrm>
            <a:off x="0" y="1080359"/>
            <a:ext cx="12192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FF0000"/>
                </a:solidFill>
              </a:rPr>
              <a:t>电子电路设计训练</a:t>
            </a:r>
            <a:endParaRPr lang="zh-CN" altLang="en-US" sz="6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0" y="4509120"/>
            <a:ext cx="12192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北京航空航天大学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电子信息工程学院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张杰斌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zjb@buaa.edu.cn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0303" y="2448511"/>
            <a:ext cx="9931394" cy="45719"/>
          </a:xfrm>
          <a:prstGeom prst="rect">
            <a:avLst/>
          </a:prstGeom>
          <a:solidFill>
            <a:srgbClr val="183884"/>
          </a:solidFill>
          <a:ln w="0">
            <a:solidFill>
              <a:srgbClr val="183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183884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B6CC11-9EB0-4602-BB7B-6B8E706CA00D}"/>
              </a:ext>
            </a:extLst>
          </p:cNvPr>
          <p:cNvSpPr/>
          <p:nvPr/>
        </p:nvSpPr>
        <p:spPr>
          <a:xfrm>
            <a:off x="4734088" y="2994794"/>
            <a:ext cx="2723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SPICE</a:t>
            </a:r>
            <a:r>
              <a:rPr lang="zh-CN" altLang="en-US" sz="4000" b="1" kern="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模型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9103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电阻的色环标识</a:t>
            </a:r>
            <a:endParaRPr lang="zh-CN" altLang="en-US" dirty="0"/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3071664" y="1357298"/>
            <a:ext cx="6227493" cy="579437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996633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棕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FF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红 </a:t>
            </a:r>
            <a:r>
              <a:rPr lang="zh-CN" altLang="en-US" b="1">
                <a:solidFill>
                  <a:srgbClr val="FF99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橙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黄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0099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绿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蓝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CC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紫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B2B2B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灰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白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黑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036859" y="1793859"/>
            <a:ext cx="622749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dirty="0">
                <a:ea typeface="隶书" panose="02010509060101010101" pitchFamily="49" charset="-122"/>
              </a:rPr>
              <a:t> 1 </a:t>
            </a:r>
            <a:r>
              <a:rPr lang="zh-CN" altLang="en-US" b="1" dirty="0">
                <a:ea typeface="隶书" panose="02010509060101010101" pitchFamily="49" charset="-122"/>
              </a:rPr>
              <a:t> </a:t>
            </a:r>
            <a:r>
              <a:rPr lang="en-US" altLang="zh-CN" b="1" dirty="0">
                <a:ea typeface="隶书" panose="02010509060101010101" pitchFamily="49" charset="-122"/>
              </a:rPr>
              <a:t> 2    3   4   5   6   7   8    9    0 </a:t>
            </a:r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>
            <a:off x="3295621" y="3676634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Line 6"/>
          <p:cNvSpPr>
            <a:spLocks noChangeShapeType="1"/>
          </p:cNvSpPr>
          <p:nvPr/>
        </p:nvSpPr>
        <p:spPr bwMode="auto">
          <a:xfrm flipV="1">
            <a:off x="3657570" y="3371835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 flipV="1">
            <a:off x="3943320" y="3371835"/>
            <a:ext cx="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9"/>
          <p:cNvSpPr>
            <a:spLocks noChangeShapeType="1"/>
          </p:cNvSpPr>
          <p:nvPr/>
        </p:nvSpPr>
        <p:spPr bwMode="auto">
          <a:xfrm>
            <a:off x="3257520" y="4133834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1809720" y="3943334"/>
            <a:ext cx="15621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第二位数</a:t>
            </a:r>
          </a:p>
        </p:txBody>
      </p:sp>
      <p:sp>
        <p:nvSpPr>
          <p:cNvPr id="42" name="Line 11"/>
          <p:cNvSpPr>
            <a:spLocks noChangeShapeType="1"/>
          </p:cNvSpPr>
          <p:nvPr/>
        </p:nvSpPr>
        <p:spPr bwMode="auto">
          <a:xfrm flipV="1">
            <a:off x="4248120" y="3314684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Text Box 12"/>
          <p:cNvSpPr txBox="1">
            <a:spLocks noChangeArrowheads="1"/>
          </p:cNvSpPr>
          <p:nvPr/>
        </p:nvSpPr>
        <p:spPr bwMode="auto">
          <a:xfrm>
            <a:off x="3562320" y="4457684"/>
            <a:ext cx="12573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倍乘数</a:t>
            </a:r>
          </a:p>
        </p:txBody>
      </p:sp>
      <p:sp>
        <p:nvSpPr>
          <p:cNvPr id="44" name="Line 13"/>
          <p:cNvSpPr>
            <a:spLocks noChangeShapeType="1"/>
          </p:cNvSpPr>
          <p:nvPr/>
        </p:nvSpPr>
        <p:spPr bwMode="auto">
          <a:xfrm>
            <a:off x="4705320" y="3362309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5" name="Text Box 14"/>
          <p:cNvSpPr txBox="1">
            <a:spLocks noChangeArrowheads="1"/>
          </p:cNvSpPr>
          <p:nvPr/>
        </p:nvSpPr>
        <p:spPr bwMode="auto">
          <a:xfrm>
            <a:off x="4552920" y="3905234"/>
            <a:ext cx="14859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允许误差</a:t>
            </a:r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3422620" y="347819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3686145" y="347819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Rectangle 17"/>
          <p:cNvSpPr>
            <a:spLocks noChangeArrowheads="1"/>
          </p:cNvSpPr>
          <p:nvPr/>
        </p:nvSpPr>
        <p:spPr bwMode="auto">
          <a:xfrm>
            <a:off x="3909984" y="3449622"/>
            <a:ext cx="757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sym typeface="Symbol" panose="05050102010706020507" pitchFamily="18" charset="2"/>
              </a:rPr>
              <a:t></a:t>
            </a:r>
            <a:r>
              <a:rPr lang="en-US" altLang="zh-CN" sz="2400" b="1">
                <a:solidFill>
                  <a:srgbClr val="FF0000"/>
                </a:solidFill>
              </a:rPr>
              <a:t>10</a:t>
            </a:r>
            <a:r>
              <a:rPr lang="en-US" altLang="zh-CN" sz="2400" b="1" baseline="30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9" name="Text Box 18"/>
          <p:cNvSpPr txBox="1">
            <a:spLocks noChangeArrowheads="1"/>
          </p:cNvSpPr>
          <p:nvPr/>
        </p:nvSpPr>
        <p:spPr bwMode="auto">
          <a:xfrm>
            <a:off x="3028920" y="5010135"/>
            <a:ext cx="1409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1000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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50" name="Text Box 19"/>
          <p:cNvSpPr txBox="1">
            <a:spLocks noChangeArrowheads="1"/>
          </p:cNvSpPr>
          <p:nvPr/>
        </p:nvSpPr>
        <p:spPr bwMode="auto">
          <a:xfrm>
            <a:off x="4286221" y="5024422"/>
            <a:ext cx="1147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(1k</a:t>
            </a:r>
            <a:r>
              <a:rPr lang="en-US" altLang="zh-CN" sz="2800" b="1">
                <a:solidFill>
                  <a:srgbClr val="FF0000"/>
                </a:solidFill>
                <a:sym typeface="Symbol" panose="05050102010706020507" pitchFamily="18" charset="2"/>
              </a:rPr>
              <a:t>)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1" name="Rectangle 21"/>
          <p:cNvSpPr>
            <a:spLocks noChangeArrowheads="1"/>
          </p:cNvSpPr>
          <p:nvPr/>
        </p:nvSpPr>
        <p:spPr bwMode="auto">
          <a:xfrm>
            <a:off x="4676745" y="3430572"/>
            <a:ext cx="1003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  <a:sym typeface="Symbol" panose="05050102010706020507" pitchFamily="18" charset="2"/>
              </a:rPr>
              <a:t>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10%</a:t>
            </a:r>
          </a:p>
        </p:txBody>
      </p:sp>
      <p:sp>
        <p:nvSpPr>
          <p:cNvPr id="52" name="Line 22"/>
          <p:cNvSpPr>
            <a:spLocks noChangeShapeType="1"/>
          </p:cNvSpPr>
          <p:nvPr/>
        </p:nvSpPr>
        <p:spPr bwMode="auto">
          <a:xfrm flipV="1">
            <a:off x="8496270" y="3314684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7886670" y="4457684"/>
            <a:ext cx="116205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倍乘数</a:t>
            </a:r>
          </a:p>
        </p:txBody>
      </p:sp>
      <p:sp>
        <p:nvSpPr>
          <p:cNvPr id="54" name="Line 24"/>
          <p:cNvSpPr>
            <a:spLocks noChangeShapeType="1"/>
          </p:cNvSpPr>
          <p:nvPr/>
        </p:nvSpPr>
        <p:spPr bwMode="auto">
          <a:xfrm>
            <a:off x="8839170" y="3305159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5" name="Text Box 25"/>
          <p:cNvSpPr txBox="1">
            <a:spLocks noChangeArrowheads="1"/>
          </p:cNvSpPr>
          <p:nvPr/>
        </p:nvSpPr>
        <p:spPr bwMode="auto">
          <a:xfrm>
            <a:off x="8610570" y="3848084"/>
            <a:ext cx="158115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允许误差</a:t>
            </a:r>
          </a:p>
        </p:txBody>
      </p:sp>
      <p:sp>
        <p:nvSpPr>
          <p:cNvPr id="56" name="Rectangle 26"/>
          <p:cNvSpPr>
            <a:spLocks noChangeArrowheads="1"/>
          </p:cNvSpPr>
          <p:nvPr/>
        </p:nvSpPr>
        <p:spPr bwMode="auto">
          <a:xfrm>
            <a:off x="7553295" y="343850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7" name="Rectangle 27"/>
          <p:cNvSpPr>
            <a:spLocks noChangeArrowheads="1"/>
          </p:cNvSpPr>
          <p:nvPr/>
        </p:nvSpPr>
        <p:spPr bwMode="auto">
          <a:xfrm>
            <a:off x="7781895" y="343850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8" name="Rectangle 28"/>
          <p:cNvSpPr>
            <a:spLocks noChangeArrowheads="1"/>
          </p:cNvSpPr>
          <p:nvPr/>
        </p:nvSpPr>
        <p:spPr bwMode="auto">
          <a:xfrm>
            <a:off x="8067645" y="343850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8226395" y="3438509"/>
            <a:ext cx="757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sym typeface="Symbol" panose="05050102010706020507" pitchFamily="18" charset="2"/>
              </a:rPr>
              <a:t></a:t>
            </a:r>
            <a:r>
              <a:rPr lang="en-US" altLang="zh-CN" sz="2400" b="1">
                <a:solidFill>
                  <a:srgbClr val="FF0000"/>
                </a:solidFill>
              </a:rPr>
              <a:t>10</a:t>
            </a:r>
            <a:r>
              <a:rPr lang="en-US" altLang="zh-CN" sz="2400" b="1" baseline="30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0" name="Text Box 30"/>
          <p:cNvSpPr txBox="1">
            <a:spLocks noChangeArrowheads="1"/>
          </p:cNvSpPr>
          <p:nvPr/>
        </p:nvSpPr>
        <p:spPr bwMode="auto">
          <a:xfrm>
            <a:off x="7904133" y="5022835"/>
            <a:ext cx="10207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10k</a:t>
            </a:r>
            <a:r>
              <a:rPr lang="en-US" altLang="zh-CN" sz="2800" b="1">
                <a:solidFill>
                  <a:srgbClr val="FF0000"/>
                </a:solidFill>
                <a:sym typeface="Symbol" panose="05050102010706020507" pitchFamily="18" charset="2"/>
              </a:rPr>
              <a:t>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61" name="Rectangle 31"/>
          <p:cNvSpPr>
            <a:spLocks noChangeArrowheads="1"/>
          </p:cNvSpPr>
          <p:nvPr/>
        </p:nvSpPr>
        <p:spPr bwMode="auto">
          <a:xfrm flipH="1">
            <a:off x="8969346" y="3419459"/>
            <a:ext cx="139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ea typeface="楷体_GB2312" pitchFamily="49" charset="-122"/>
                <a:sym typeface="Symbol" panose="05050102010706020507" pitchFamily="18" charset="2"/>
              </a:rPr>
              <a:t></a:t>
            </a:r>
            <a:r>
              <a:rPr lang="en-US" altLang="zh-CN" sz="2400" b="1">
                <a:ea typeface="楷体_GB2312" pitchFamily="49" charset="-122"/>
              </a:rPr>
              <a:t> 1%</a:t>
            </a:r>
          </a:p>
        </p:txBody>
      </p:sp>
      <p:pic>
        <p:nvPicPr>
          <p:cNvPr id="62" name="Picture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34" y="2686035"/>
            <a:ext cx="36925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770" y="2687623"/>
            <a:ext cx="34925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1828770" y="3448034"/>
            <a:ext cx="15621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第一位数</a:t>
            </a:r>
          </a:p>
        </p:txBody>
      </p:sp>
    </p:spTree>
    <p:extLst>
      <p:ext uri="{BB962C8B-B14F-4D97-AF65-F5344CB8AC3E}">
        <p14:creationId xmlns:p14="http://schemas.microsoft.com/office/powerpoint/2010/main" val="402695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167A3-6E25-431B-9461-9DD19ED5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有源电阻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66BAA-6FD8-4711-986F-AACF85B63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hlink"/>
              </a:buClr>
              <a:buBlip>
                <a:blip r:embed="rId2"/>
              </a:buBlip>
              <a:defRPr/>
            </a:pPr>
            <a:r>
              <a:rPr lang="zh-CN" altLang="en-US" kern="0" dirty="0">
                <a:solidFill>
                  <a:schemeClr val="tx1"/>
                </a:solidFill>
              </a:rPr>
              <a:t>有源电阻是指采用晶体管进行适当的连接并使其工作在一定的状态，利用它的直流导通电阻和交流电阻作为电路中的电阻元件使用。</a:t>
            </a:r>
            <a:endParaRPr lang="en-US" altLang="zh-CN" kern="0" dirty="0">
              <a:solidFill>
                <a:schemeClr val="tx1"/>
              </a:solidFill>
            </a:endParaRPr>
          </a:p>
          <a:p>
            <a:pPr>
              <a:buClr>
                <a:schemeClr val="hlink"/>
              </a:buClr>
              <a:buBlip>
                <a:blip r:embed="rId2"/>
              </a:buBlip>
              <a:defRPr/>
            </a:pPr>
            <a:endParaRPr lang="zh-CN" altLang="en-US" kern="0" dirty="0">
              <a:solidFill>
                <a:schemeClr val="tx1"/>
              </a:solidFill>
            </a:endParaRPr>
          </a:p>
          <a:p>
            <a:pPr>
              <a:buClr>
                <a:schemeClr val="hlink"/>
              </a:buClr>
              <a:buBlip>
                <a:blip r:embed="rId2"/>
              </a:buBlip>
              <a:defRPr/>
            </a:pPr>
            <a:r>
              <a:rPr lang="zh-CN" altLang="en-US" kern="0" dirty="0">
                <a:solidFill>
                  <a:schemeClr val="tx1"/>
                </a:solidFill>
              </a:rPr>
              <a:t>双极型晶体管和</a:t>
            </a:r>
            <a:r>
              <a:rPr lang="en-US" altLang="zh-CN" kern="0" dirty="0">
                <a:solidFill>
                  <a:schemeClr val="tx1"/>
                </a:solidFill>
              </a:rPr>
              <a:t>MOS</a:t>
            </a:r>
            <a:r>
              <a:rPr lang="zh-CN" altLang="en-US" kern="0" dirty="0">
                <a:solidFill>
                  <a:schemeClr val="tx1"/>
                </a:solidFill>
              </a:rPr>
              <a:t>晶体管可以担当有源电阻。</a:t>
            </a:r>
            <a:endParaRPr lang="en-US" altLang="zh-CN" kern="0" dirty="0">
              <a:solidFill>
                <a:schemeClr val="tx1"/>
              </a:solidFill>
            </a:endParaRPr>
          </a:p>
          <a:p>
            <a:pPr>
              <a:buClr>
                <a:schemeClr val="hlink"/>
              </a:buClr>
              <a:buBlip>
                <a:blip r:embed="rId2"/>
              </a:buBlip>
              <a:defRPr/>
            </a:pPr>
            <a:endParaRPr lang="zh-CN" altLang="en-US" kern="0" dirty="0">
              <a:solidFill>
                <a:schemeClr val="tx1"/>
              </a:solidFill>
            </a:endParaRPr>
          </a:p>
          <a:p>
            <a:pPr>
              <a:buClr>
                <a:schemeClr val="hlink"/>
              </a:buClr>
              <a:buBlip>
                <a:blip r:embed="rId2"/>
              </a:buBlip>
              <a:defRPr/>
            </a:pPr>
            <a:r>
              <a:rPr lang="zh-CN" altLang="en-US" kern="0" dirty="0">
                <a:solidFill>
                  <a:schemeClr val="tx1"/>
                </a:solidFill>
                <a:sym typeface="+mn-ea"/>
              </a:rPr>
              <a:t>使用运算放大器也可以搭建有源电阻。</a:t>
            </a:r>
            <a:endParaRPr lang="zh-CN" altLang="en-US" kern="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895354-A1AC-4DC9-B631-5F4DFE68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05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40F39-04F5-4563-951E-EB496AFD4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有源电阻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00CDE9-85F5-4429-9379-AE8E5450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FC051CB-C1D3-4EB4-8BCD-F9DDC19231B6}"/>
              </a:ext>
            </a:extLst>
          </p:cNvPr>
          <p:cNvSpPr/>
          <p:nvPr/>
        </p:nvSpPr>
        <p:spPr>
          <a:xfrm>
            <a:off x="1240532" y="292546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endParaRPr lang="zh-CN" altLang="en-US" sz="1400" noProof="1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AED8D0C0-6F7E-466D-ABF1-1AC97F2DA1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531700"/>
              </p:ext>
            </p:extLst>
          </p:nvPr>
        </p:nvGraphicFramePr>
        <p:xfrm>
          <a:off x="1775520" y="1988840"/>
          <a:ext cx="8075612" cy="346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4" imgW="5009040" imgH="1398240" progId="Visio.Drawing.11">
                  <p:embed/>
                </p:oleObj>
              </mc:Choice>
              <mc:Fallback>
                <p:oleObj r:id="rId4" imgW="5009040" imgH="1398240" progId="Visio.Drawing.11">
                  <p:embed/>
                  <p:pic>
                    <p:nvPicPr>
                      <p:cNvPr id="27652" name="Object 2">
                        <a:extLst>
                          <a:ext uri="{FF2B5EF4-FFF2-40B4-BE49-F238E27FC236}">
                            <a16:creationId xmlns:a16="http://schemas.microsoft.com/office/drawing/2014/main" id="{6E09EDFA-ECF2-4CC3-9439-BB7EA60A79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520" y="1988840"/>
                        <a:ext cx="8075612" cy="34655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12AEDD8F-7275-47B2-B57C-CFCB89E2E305}"/>
              </a:ext>
            </a:extLst>
          </p:cNvPr>
          <p:cNvSpPr/>
          <p:nvPr/>
        </p:nvSpPr>
        <p:spPr>
          <a:xfrm>
            <a:off x="2156520" y="1542752"/>
            <a:ext cx="330835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r>
              <a:rPr lang="zh-CN" altLang="en-US" sz="2400" noProof="1">
                <a:effectLst/>
                <a:latin typeface="Times New Roman" pitchFamily="18" charset="0"/>
              </a:rPr>
              <a:t>有源电阻的几种形式：</a:t>
            </a:r>
            <a:r>
              <a:rPr lang="zh-CN" altLang="en-US" sz="2400" noProof="1">
                <a:latin typeface="Times New Roman" pitchFamily="18" charset="0"/>
              </a:rPr>
              <a:t> 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7322562-798C-41BB-8271-8FC04B99F8A6}"/>
              </a:ext>
            </a:extLst>
          </p:cNvPr>
          <p:cNvSpPr/>
          <p:nvPr/>
        </p:nvSpPr>
        <p:spPr>
          <a:xfrm>
            <a:off x="1240532" y="2573040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endParaRPr lang="zh-CN" altLang="en-US" sz="1400" noProof="1"/>
          </a:p>
        </p:txBody>
      </p:sp>
    </p:spTree>
    <p:extLst>
      <p:ext uri="{BB962C8B-B14F-4D97-AF65-F5344CB8AC3E}">
        <p14:creationId xmlns:p14="http://schemas.microsoft.com/office/powerpoint/2010/main" val="147579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40F39-04F5-4563-951E-EB496AFD4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有源电阻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00CDE9-85F5-4429-9379-AE8E5450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FC051CB-C1D3-4EB4-8BCD-F9DDC19231B6}"/>
              </a:ext>
            </a:extLst>
          </p:cNvPr>
          <p:cNvSpPr/>
          <p:nvPr/>
        </p:nvSpPr>
        <p:spPr>
          <a:xfrm>
            <a:off x="1240532" y="292546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endParaRPr lang="zh-CN" altLang="en-US" sz="1400" noProof="1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7322562-798C-41BB-8271-8FC04B99F8A6}"/>
              </a:ext>
            </a:extLst>
          </p:cNvPr>
          <p:cNvSpPr/>
          <p:nvPr/>
        </p:nvSpPr>
        <p:spPr>
          <a:xfrm>
            <a:off x="1240532" y="2573040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endParaRPr lang="zh-CN" altLang="en-US" sz="1400" noProof="1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F345925-B410-44CD-BFA8-47F21E22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556792"/>
            <a:ext cx="4354513" cy="41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C471B6-7CA4-4BD5-A300-1AF94A96B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2121202"/>
            <a:ext cx="5400600" cy="29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2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167A3-6E25-431B-9461-9DD19ED5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电阻模型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66BAA-6FD8-4711-986F-AACF85B63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96752"/>
            <a:ext cx="10370368" cy="4980211"/>
          </a:xfrm>
        </p:spPr>
        <p:txBody>
          <a:bodyPr/>
          <a:lstStyle/>
          <a:p>
            <a:pPr marL="0" indent="0">
              <a:buClr>
                <a:schemeClr val="hlink"/>
              </a:buClr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模型参数：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	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电阻初始值；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TC1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：线性温度系数；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TC2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：平方温度系数；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T0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	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室温；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RES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＝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R[1+TC1(T-T0)+TC2(T-T0)</a:t>
            </a:r>
            <a:r>
              <a:rPr lang="en-US" altLang="zh-CN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]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895354-A1AC-4DC9-B631-5F4DFE68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7475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电容（</a:t>
            </a:r>
            <a:r>
              <a:rPr lang="en-US" altLang="zh-CN" dirty="0"/>
              <a:t>Capacitor</a:t>
            </a:r>
            <a:r>
              <a:rPr dirty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常用“</a:t>
                </a:r>
                <a:r>
                  <a:rPr lang="en-US" altLang="zh-CN" dirty="0"/>
                  <a:t>C”</a:t>
                </a:r>
                <a:r>
                  <a:rPr lang="zh-CN" altLang="en-US" dirty="0"/>
                  <a:t>表示</a:t>
                </a:r>
                <a:endParaRPr lang="en-US" altLang="zh-CN" dirty="0"/>
              </a:p>
              <a:p>
                <a:r>
                  <a:rPr lang="zh-CN" altLang="en-US" dirty="0"/>
                  <a:t>基本单位：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法拉（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）、微法（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µF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）</a:t>
                </a:r>
                <a:r>
                  <a:rPr lang="en-US" altLang="zh-CN" dirty="0"/>
                  <a:t>1F=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dirty="0"/>
                  <a:t> µF</a:t>
                </a:r>
              </a:p>
              <a:p>
                <a:r>
                  <a:rPr lang="zh-CN" altLang="en-US" dirty="0"/>
                  <a:t>储能元件</a:t>
                </a:r>
                <a:endParaRPr lang="en-US" altLang="zh-CN" dirty="0"/>
              </a:p>
              <a:p>
                <a:r>
                  <a:rPr lang="zh-CN" altLang="en-US" dirty="0"/>
                  <a:t>电路中主要的作用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latin typeface="Helvetica" pitchFamily="2" charset="0"/>
                  </a:rPr>
                  <a:t>阻隔直流耦合交流</a:t>
                </a:r>
                <a:endParaRPr lang="en-US" altLang="zh-CN" dirty="0">
                  <a:latin typeface="Helvetica" pitchFamily="2" charset="0"/>
                </a:endParaRPr>
              </a:p>
              <a:p>
                <a:pPr lvl="1"/>
                <a:r>
                  <a:rPr lang="zh-CN" altLang="en-US" dirty="0">
                    <a:latin typeface="Helvetica" pitchFamily="2" charset="0"/>
                  </a:rPr>
                  <a:t>旁路高频信号</a:t>
                </a:r>
                <a:endParaRPr lang="en-US" altLang="zh-CN" dirty="0">
                  <a:latin typeface="Helvetica" pitchFamily="2" charset="0"/>
                </a:endParaRPr>
              </a:p>
              <a:p>
                <a:pPr lvl="1"/>
                <a:r>
                  <a:rPr lang="zh-CN" altLang="en-US" dirty="0">
                    <a:latin typeface="Helvetica" pitchFamily="2" charset="0"/>
                  </a:rPr>
                  <a:t>滤波</a:t>
                </a:r>
                <a:endParaRPr lang="en-US" altLang="zh-CN" dirty="0">
                  <a:latin typeface="Helvetica" pitchFamily="2" charset="0"/>
                </a:endParaRPr>
              </a:p>
              <a:p>
                <a:pPr lvl="1"/>
                <a:r>
                  <a:rPr lang="zh-CN" altLang="en-US" dirty="0">
                    <a:latin typeface="Helvetica" pitchFamily="2" charset="0"/>
                  </a:rPr>
                  <a:t>频率补偿</a:t>
                </a:r>
                <a:endParaRPr lang="en-US" altLang="zh-CN" dirty="0">
                  <a:latin typeface="Helvetica" pitchFamily="2" charset="0"/>
                </a:endParaRPr>
              </a:p>
              <a:p>
                <a:pPr lvl="1"/>
                <a:r>
                  <a:rPr lang="zh-CN" altLang="en-US" dirty="0">
                    <a:latin typeface="Helvetica" pitchFamily="2" charset="0"/>
                  </a:rPr>
                  <a:t>充放电 储能</a:t>
                </a:r>
                <a:endParaRPr lang="en-US" altLang="zh-CN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06" t="-2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6555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电容实物</a:t>
            </a:r>
            <a:endParaRPr lang="zh-CN" altLang="en-US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558826" y="4829188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电解电容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950589" y="4829188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陶瓷电容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218520" y="4829188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云母电容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79" y="1850505"/>
            <a:ext cx="3705169" cy="21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995" y="1850505"/>
            <a:ext cx="2100000" cy="21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A4B982-A466-464B-ABD5-08D52777B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76" y="1848300"/>
            <a:ext cx="3154932" cy="20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61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电容实物</a:t>
            </a:r>
            <a:endParaRPr lang="zh-CN" altLang="en-US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656624" y="4829188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涤纶电容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924554" y="4829188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钽电容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8192485" y="4829188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聚丙烯电容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1"/>
          <a:stretch/>
        </p:blipFill>
        <p:spPr>
          <a:xfrm>
            <a:off x="1038538" y="1980547"/>
            <a:ext cx="3757122" cy="216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21" y="1980547"/>
            <a:ext cx="2160000" cy="216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3" y="1980547"/>
            <a:ext cx="357315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电容的选择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不同的电路</a:t>
            </a:r>
            <a:r>
              <a:rPr lang="zh-CN" altLang="en-US" dirty="0"/>
              <a:t>应选用不同种类的电容器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电源滤波、退耦电路</a:t>
            </a:r>
            <a:r>
              <a:rPr lang="zh-CN" altLang="en-US" dirty="0"/>
              <a:t>中应选用电解电容器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高频、高压电路</a:t>
            </a:r>
            <a:r>
              <a:rPr lang="zh-CN" altLang="en-US" dirty="0"/>
              <a:t>中应选用瓷介电容、云母电容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谐振电路</a:t>
            </a:r>
            <a:r>
              <a:rPr lang="zh-CN" altLang="en-US" dirty="0"/>
              <a:t>中可选用云母、陶瓷、有机簿膜等电容器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隔直流</a:t>
            </a:r>
            <a:r>
              <a:rPr lang="zh-CN" altLang="en-US" dirty="0"/>
              <a:t>时可选用纸介、涤纶、云母、电解等电容器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调谐回路</a:t>
            </a:r>
            <a:r>
              <a:rPr lang="zh-CN" altLang="en-US" dirty="0"/>
              <a:t>可选用空气介质或小型密封可变电容器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2268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167A3-6E25-431B-9461-9DD19ED5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noProof="1"/>
              <a:t>电容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895354-A1AC-4DC9-B631-5F4DFE68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10D415C-9BC2-4036-89B9-8FF9995D96F3}"/>
              </a:ext>
            </a:extLst>
          </p:cNvPr>
          <p:cNvSpPr/>
          <p:nvPr/>
        </p:nvSpPr>
        <p:spPr>
          <a:xfrm>
            <a:off x="1991544" y="1412776"/>
            <a:ext cx="6989763" cy="8239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defTabSz="0"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n"/>
              <a:tabLst>
                <a:tab pos="5940425" algn="r"/>
              </a:tabLst>
              <a:defRPr/>
            </a:pPr>
            <a:r>
              <a:rPr lang="en-US" altLang="zh-CN" noProof="1">
                <a:latin typeface="Times New Roman" pitchFamily="18" charset="0"/>
              </a:rPr>
              <a:t>    </a:t>
            </a:r>
            <a:r>
              <a:rPr lang="zh-CN" altLang="en-US" noProof="1">
                <a:effectLst/>
                <a:latin typeface="Times New Roman" pitchFamily="18" charset="0"/>
              </a:rPr>
              <a:t>在集成电路中，有多种电容结构：</a:t>
            </a:r>
            <a:endParaRPr lang="zh-CN" altLang="en-US" sz="2400" noProof="1">
              <a:effectLst/>
              <a:latin typeface="Times New Roman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E7ED684-88B6-4797-965A-80B3A2F2A9F0}"/>
              </a:ext>
            </a:extLst>
          </p:cNvPr>
          <p:cNvSpPr/>
          <p:nvPr/>
        </p:nvSpPr>
        <p:spPr>
          <a:xfrm>
            <a:off x="2713857" y="2420839"/>
            <a:ext cx="4357687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zh-CN" sz="2400" noProof="1">
                <a:latin typeface="Times New Roman" pitchFamily="18" charset="0"/>
              </a:rPr>
              <a:t>  </a:t>
            </a:r>
            <a:r>
              <a:rPr lang="zh-CN" altLang="en-US" sz="2400" noProof="1">
                <a:effectLst/>
                <a:latin typeface="Times New Roman" pitchFamily="18" charset="0"/>
              </a:rPr>
              <a:t>金属</a:t>
            </a:r>
            <a:r>
              <a:rPr lang="en-US" altLang="zh-CN" sz="2400" noProof="1">
                <a:effectLst/>
                <a:latin typeface="Times New Roman" pitchFamily="18" charset="0"/>
              </a:rPr>
              <a:t>-</a:t>
            </a:r>
            <a:r>
              <a:rPr lang="zh-CN" altLang="en-US" sz="2400" noProof="1">
                <a:effectLst/>
                <a:latin typeface="Times New Roman" pitchFamily="18" charset="0"/>
              </a:rPr>
              <a:t>绝缘体</a:t>
            </a:r>
            <a:r>
              <a:rPr lang="en-US" altLang="zh-CN" sz="2400" noProof="1">
                <a:effectLst/>
                <a:latin typeface="Times New Roman" pitchFamily="18" charset="0"/>
              </a:rPr>
              <a:t>-</a:t>
            </a:r>
            <a:r>
              <a:rPr lang="zh-CN" altLang="en-US" sz="2400" noProof="1">
                <a:effectLst/>
                <a:latin typeface="Times New Roman" pitchFamily="18" charset="0"/>
              </a:rPr>
              <a:t>金属</a:t>
            </a:r>
            <a:r>
              <a:rPr lang="en-US" altLang="zh-CN" sz="2400" noProof="1">
                <a:effectLst/>
                <a:latin typeface="Times New Roman" pitchFamily="18" charset="0"/>
              </a:rPr>
              <a:t>(MIM)</a:t>
            </a:r>
            <a:r>
              <a:rPr lang="zh-CN" altLang="en-US" sz="2400" noProof="1">
                <a:effectLst/>
                <a:latin typeface="Times New Roman" pitchFamily="18" charset="0"/>
              </a:rPr>
              <a:t>结构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CFF12A2-2CEA-4923-9949-A9079EB84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044" y="2971701"/>
            <a:ext cx="4813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Char char="l"/>
            </a:pP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多晶硅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金属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绝缘体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多晶硅结构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04DB9AC-8E8B-4FA3-9EF1-6159DD10E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932" y="3284439"/>
            <a:ext cx="239236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金属叉指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结构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FD32A0A-0244-4AC8-B6D0-34D27BE64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932" y="3908326"/>
            <a:ext cx="5475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利用二极管和三极管的结电容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25C6CAAF-B83D-42CA-B5CA-9915E8FF9CDC}"/>
              </a:ext>
            </a:extLst>
          </p:cNvPr>
          <p:cNvSpPr/>
          <p:nvPr/>
        </p:nvSpPr>
        <p:spPr>
          <a:xfrm>
            <a:off x="2678932" y="4411564"/>
            <a:ext cx="198755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zh-CN" sz="2400" noProof="1">
                <a:effectLst/>
                <a:latin typeface="Times New Roman" pitchFamily="18" charset="0"/>
              </a:rPr>
              <a:t>  MOS</a:t>
            </a:r>
            <a:r>
              <a:rPr lang="zh-CN" altLang="en-US" sz="2400" noProof="1">
                <a:effectLst/>
                <a:latin typeface="Times New Roman" pitchFamily="18" charset="0"/>
              </a:rPr>
              <a:t>电容</a:t>
            </a:r>
            <a:r>
              <a:rPr lang="zh-CN" altLang="en-US" sz="2400" noProof="1">
                <a:latin typeface="Times New Roman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1665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41451-C492-41FD-9CC5-E15F19D2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元件模型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A03E55-8011-46B4-8EC8-2D2F76A2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F0662535-6429-470B-A941-761EE2BB4903}"/>
              </a:ext>
            </a:extLst>
          </p:cNvPr>
          <p:cNvGrpSpPr>
            <a:grpSpLocks/>
          </p:cNvGrpSpPr>
          <p:nvPr/>
        </p:nvGrpSpPr>
        <p:grpSpPr bwMode="auto">
          <a:xfrm>
            <a:off x="1992437" y="1216794"/>
            <a:ext cx="7508875" cy="1362075"/>
            <a:chOff x="431" y="605"/>
            <a:chExt cx="4730" cy="858"/>
          </a:xfrm>
        </p:grpSpPr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744154D-A17E-40BC-AF19-8BEF566B5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709"/>
              <a:ext cx="272" cy="518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 b="1">
                  <a:ea typeface="黑体" panose="02010609060101010101" pitchFamily="49" charset="-122"/>
                </a:rPr>
                <a:t>元件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14107DBE-34EF-475C-BACB-D800E338E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" y="605"/>
              <a:ext cx="4291" cy="31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185E5E"/>
                </a:gs>
                <a:gs pos="50000">
                  <a:srgbClr val="33CCCC"/>
                </a:gs>
                <a:gs pos="100000">
                  <a:srgbClr val="185E5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 b="1">
                  <a:ea typeface="黑体" panose="02010609060101010101" pitchFamily="49" charset="-122"/>
                </a:rPr>
                <a:t>线形元件</a:t>
              </a:r>
              <a:r>
                <a:rPr lang="en-US" altLang="zh-CN" sz="2400" b="1">
                  <a:ea typeface="黑体" panose="02010609060101010101" pitchFamily="49" charset="-122"/>
                </a:rPr>
                <a:t>: </a:t>
              </a:r>
              <a:r>
                <a:rPr lang="zh-CN" altLang="en-US" sz="2400" b="1">
                  <a:ea typeface="黑体" panose="02010609060101010101" pitchFamily="49" charset="-122"/>
                </a:rPr>
                <a:t>电阻、电容、电感、恒流（压）源等</a:t>
              </a:r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4B6F6965-02A0-470E-B84B-57033F6BA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" y="1149"/>
              <a:ext cx="3748" cy="31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75E00"/>
                </a:gs>
                <a:gs pos="5000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 b="1">
                  <a:ea typeface="黑体" panose="02010609060101010101" pitchFamily="49" charset="-122"/>
                </a:rPr>
                <a:t>非线性元件：二极管、三极管、</a:t>
              </a:r>
              <a:r>
                <a:rPr lang="en-US" altLang="zh-CN" sz="2400" b="1">
                  <a:ea typeface="黑体" panose="02010609060101010101" pitchFamily="49" charset="-122"/>
                </a:rPr>
                <a:t>MOS</a:t>
              </a:r>
              <a:r>
                <a:rPr lang="zh-CN" altLang="en-US" sz="2400" b="1">
                  <a:ea typeface="黑体" panose="02010609060101010101" pitchFamily="49" charset="-122"/>
                </a:rPr>
                <a:t>管等</a:t>
              </a: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D782D68F-AF14-4B66-8501-AD7586D42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" y="709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74519AFE-C66A-46B2-8BCA-B968C7F66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709"/>
              <a:ext cx="0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9E0FAEE0-7D19-4E89-973B-9C97FBB051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1253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1BA30392-A713-4BC0-9D0F-5195C63BF79A}"/>
              </a:ext>
            </a:extLst>
          </p:cNvPr>
          <p:cNvGrpSpPr>
            <a:grpSpLocks/>
          </p:cNvGrpSpPr>
          <p:nvPr/>
        </p:nvGrpSpPr>
        <p:grpSpPr bwMode="auto">
          <a:xfrm>
            <a:off x="1703512" y="2924944"/>
            <a:ext cx="8031162" cy="1919287"/>
            <a:chOff x="249" y="1681"/>
            <a:chExt cx="5059" cy="1209"/>
          </a:xfrm>
        </p:grpSpPr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757911B1-F10A-4883-A953-28D096F8241C}"/>
                </a:ext>
              </a:extLst>
            </p:cNvPr>
            <p:cNvSpPr txBox="1"/>
            <p:nvPr/>
          </p:nvSpPr>
          <p:spPr>
            <a:xfrm>
              <a:off x="1338" y="1797"/>
              <a:ext cx="2903" cy="28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itchFamily="2" charset="2"/>
                <a:buBlip>
                  <a:blip r:embed="rId3"/>
                </a:buBlip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defRPr>
              </a:lvl5pPr>
            </a:lstStyle>
            <a:p>
              <a:pPr marL="0" indent="0" eaLnBrk="1" hangingPunct="1">
                <a:spcBef>
                  <a:spcPct val="50000"/>
                </a:spcBef>
                <a:buClr>
                  <a:srgbClr val="000000"/>
                </a:buClr>
                <a:buFont typeface="Wingdings" pitchFamily="2" charset="2"/>
                <a:buNone/>
                <a:defRPr/>
              </a:pPr>
              <a:endParaRPr lang="zh-CN" altLang="en-US" sz="2400" noProof="1"/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03DFAA8B-02A4-4787-95C7-05594FCA2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1979"/>
              <a:ext cx="545" cy="518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100000">
                  <a:srgbClr val="FF66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 b="1">
                  <a:ea typeface="黑体" panose="02010609060101010101" pitchFamily="49" charset="-122"/>
                </a:rPr>
                <a:t>元件模型</a:t>
              </a:r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10EC843D-49EB-47EB-8D73-296CF9C66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" y="1681"/>
              <a:ext cx="4313" cy="56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9CC00"/>
                </a:gs>
                <a:gs pos="50000">
                  <a:srgbClr val="475E00"/>
                </a:gs>
                <a:gs pos="100000">
                  <a:srgbClr val="99CC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ea typeface="黑体" panose="02010609060101010101" pitchFamily="49" charset="-122"/>
                </a:rPr>
                <a:t>物理模型</a:t>
              </a:r>
              <a:r>
                <a:rPr lang="en-US" altLang="zh-CN" sz="2400" b="1" dirty="0">
                  <a:ea typeface="黑体" panose="02010609060101010101" pitchFamily="49" charset="-122"/>
                </a:rPr>
                <a:t>: </a:t>
              </a:r>
              <a:r>
                <a:rPr lang="zh-CN" altLang="en-US" sz="2400" b="1" dirty="0">
                  <a:ea typeface="黑体" panose="02010609060101010101" pitchFamily="49" charset="-122"/>
                </a:rPr>
                <a:t>分析元件内部物理特性上构造模型</a:t>
              </a:r>
              <a:r>
                <a:rPr lang="en-US" altLang="zh-CN" sz="2400" b="1" dirty="0">
                  <a:ea typeface="黑体" panose="02010609060101010101" pitchFamily="49" charset="-122"/>
                </a:rPr>
                <a:t>,</a:t>
              </a:r>
              <a:r>
                <a:rPr lang="zh-CN" altLang="en-US" sz="2400" b="1" dirty="0">
                  <a:ea typeface="黑体" panose="02010609060101010101" pitchFamily="49" charset="-122"/>
                </a:rPr>
                <a:t>电阻、电容等</a:t>
              </a:r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4186445C-D4AC-49FC-9752-667BE44F9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" y="2316"/>
              <a:ext cx="4313" cy="57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00"/>
                </a:gs>
                <a:gs pos="50000">
                  <a:srgbClr val="765E00"/>
                </a:gs>
                <a:gs pos="100000">
                  <a:srgbClr val="FFCC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 b="1">
                  <a:solidFill>
                    <a:srgbClr val="0070C0"/>
                  </a:solidFill>
                  <a:ea typeface="黑体" panose="02010609060101010101" pitchFamily="49" charset="-122"/>
                </a:rPr>
                <a:t>宏模型</a:t>
              </a:r>
              <a:r>
                <a:rPr lang="en-US" altLang="zh-CN" sz="2400" b="1">
                  <a:solidFill>
                    <a:srgbClr val="0070C0"/>
                  </a:solidFill>
                  <a:ea typeface="黑体" panose="02010609060101010101" pitchFamily="49" charset="-122"/>
                </a:rPr>
                <a:t>: </a:t>
              </a:r>
              <a:r>
                <a:rPr lang="zh-CN" altLang="en-US" sz="2400" b="1">
                  <a:solidFill>
                    <a:srgbClr val="0070C0"/>
                  </a:solidFill>
                  <a:ea typeface="黑体" panose="02010609060101010101" pitchFamily="49" charset="-122"/>
                </a:rPr>
                <a:t>元件的输入</a:t>
              </a:r>
              <a:r>
                <a:rPr lang="en-US" altLang="zh-CN" sz="2400" b="1">
                  <a:solidFill>
                    <a:srgbClr val="0070C0"/>
                  </a:solidFill>
                  <a:ea typeface="黑体" panose="02010609060101010101" pitchFamily="49" charset="-122"/>
                </a:rPr>
                <a:t>/</a:t>
              </a:r>
              <a:r>
                <a:rPr lang="zh-CN" altLang="en-US" sz="2400" b="1">
                  <a:solidFill>
                    <a:srgbClr val="0070C0"/>
                  </a:solidFill>
                  <a:ea typeface="黑体" panose="02010609060101010101" pitchFamily="49" charset="-122"/>
                </a:rPr>
                <a:t>输出外特性参数来构造模型，运放等</a:t>
              </a:r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08D6D7DC-E55C-4A59-B1A7-4A83ABA08F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9" y="1979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851A5C58-B215-45F0-9D4E-35961FBD8F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979"/>
              <a:ext cx="0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04BAA0B3-DB40-48D8-B649-F026C098DE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523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" name="Rectangle 20">
            <a:extLst>
              <a:ext uri="{FF2B5EF4-FFF2-40B4-BE49-F238E27FC236}">
                <a16:creationId xmlns:a16="http://schemas.microsoft.com/office/drawing/2014/main" id="{32C3C0FA-3419-4FF6-96B1-6E5B1BDC1E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8124" y="5107756"/>
            <a:ext cx="8435975" cy="1355725"/>
          </a:xfrm>
          <a:ln>
            <a:miter/>
          </a:ln>
        </p:spPr>
        <p:txBody>
          <a:bodyPr>
            <a:normAutofit/>
          </a:bodyPr>
          <a:lstStyle/>
          <a:p>
            <a:pPr eaLnBrk="1" hangingPunct="1"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/>
            </a:pPr>
            <a:r>
              <a:rPr lang="zh-CN" altLang="en-US" sz="2800" b="1" kern="0" dirty="0">
                <a:solidFill>
                  <a:schemeClr val="tx1"/>
                </a:solidFill>
                <a:latin typeface="+mn-lt"/>
              </a:rPr>
              <a:t>选取不同模型分析的精度不同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/>
            </a:pPr>
            <a:r>
              <a:rPr lang="zh-CN" altLang="en-US" sz="2800" b="1" kern="0" dirty="0">
                <a:solidFill>
                  <a:schemeClr val="tx1"/>
                </a:solidFill>
                <a:latin typeface="+mn-lt"/>
              </a:rPr>
              <a:t>不同模型的模型参数不同，模型越复杂，参数越多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350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167A3-6E25-431B-9461-9DD19ED5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电容模型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66BAA-6FD8-4711-986F-AACF85B63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96752"/>
            <a:ext cx="10370368" cy="4980211"/>
          </a:xfrm>
        </p:spPr>
        <p:txBody>
          <a:bodyPr/>
          <a:lstStyle/>
          <a:p>
            <a:pPr marL="0" indent="0">
              <a:buClr>
                <a:schemeClr val="hlink"/>
              </a:buClr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模型参数：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     电容初始值；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VC1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：线性电压系数；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VC2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：平方电压系数；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b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CAP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1+VC1</a:t>
            </a:r>
            <a:r>
              <a:rPr lang="en-US" altLang="zh-CN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+VC2</a:t>
            </a:r>
            <a:r>
              <a:rPr lang="en-US" altLang="zh-CN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zh-CN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2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895354-A1AC-4DC9-B631-5F4DFE68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400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电感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常用“</a:t>
            </a:r>
            <a:r>
              <a:rPr lang="en-US" altLang="zh-CN" dirty="0"/>
              <a:t>L”</a:t>
            </a:r>
            <a:r>
              <a:rPr lang="zh-CN" altLang="en-US" dirty="0"/>
              <a:t>表示</a:t>
            </a:r>
            <a:endParaRPr lang="en-US" altLang="zh-CN" dirty="0"/>
          </a:p>
          <a:p>
            <a:r>
              <a:rPr lang="zh-CN" altLang="en-US" dirty="0"/>
              <a:t>基本单位：</a:t>
            </a:r>
            <a:r>
              <a:rPr lang="zh-CN" altLang="en-US" dirty="0">
                <a:solidFill>
                  <a:srgbClr val="FF0000"/>
                </a:solidFill>
              </a:rPr>
              <a:t>亨（</a:t>
            </a:r>
            <a:r>
              <a:rPr lang="en-US" altLang="zh-CN" dirty="0">
                <a:solidFill>
                  <a:srgbClr val="FF0000"/>
                </a:solidFill>
              </a:rPr>
              <a:t>H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常用单位：</a:t>
            </a:r>
            <a:r>
              <a:rPr lang="zh-CN" altLang="en-US" dirty="0">
                <a:solidFill>
                  <a:srgbClr val="FF0000"/>
                </a:solidFill>
              </a:rPr>
              <a:t>毫亨（</a:t>
            </a:r>
            <a:r>
              <a:rPr lang="en-US" altLang="zh-CN" dirty="0" err="1">
                <a:solidFill>
                  <a:srgbClr val="FF0000"/>
                </a:solidFill>
              </a:rPr>
              <a:t>mH</a:t>
            </a:r>
            <a:r>
              <a:rPr lang="zh-CN" altLang="en-US" dirty="0">
                <a:solidFill>
                  <a:srgbClr val="FF0000"/>
                </a:solidFill>
              </a:rPr>
              <a:t>）微亨（</a:t>
            </a:r>
            <a:r>
              <a:rPr lang="en-US" altLang="zh-CN" dirty="0" err="1">
                <a:solidFill>
                  <a:srgbClr val="FF0000"/>
                </a:solidFill>
              </a:rPr>
              <a:t>uH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储存磁场能量元件</a:t>
            </a:r>
            <a:endParaRPr lang="en-US" altLang="zh-CN" dirty="0"/>
          </a:p>
          <a:p>
            <a:r>
              <a:rPr lang="zh-CN" altLang="en-US" dirty="0"/>
              <a:t>电路中主要的作用</a:t>
            </a:r>
            <a:endParaRPr lang="en-US" altLang="zh-CN" dirty="0"/>
          </a:p>
          <a:p>
            <a:pPr lvl="1"/>
            <a:r>
              <a:rPr lang="zh-CN" altLang="en-US" dirty="0"/>
              <a:t>通直流、阻交流</a:t>
            </a:r>
            <a:endParaRPr lang="en-US" altLang="zh-CN" dirty="0"/>
          </a:p>
          <a:p>
            <a:pPr lvl="1"/>
            <a:r>
              <a:rPr lang="zh-CN" altLang="en-US" dirty="0"/>
              <a:t>阻高频、通低频</a:t>
            </a:r>
          </a:p>
          <a:p>
            <a:pPr lvl="1"/>
            <a:r>
              <a:rPr lang="zh-CN" altLang="en-US" dirty="0"/>
              <a:t>与电容构成滤波或谐振回路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215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167A3-6E25-431B-9461-9DD19ED5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电感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895354-A1AC-4DC9-B631-5F4DFE68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532D8A9-34C4-4C0B-AB62-B7D21CE6A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592" y="1556792"/>
            <a:ext cx="445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集总电感可以有下列两种形式：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D5AC67B-F58D-4DC7-BAFD-DA65E112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592" y="2242592"/>
            <a:ext cx="24669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1C8D1B40-A470-4D56-916D-32FFAE94077A}"/>
              </a:ext>
            </a:extLst>
          </p:cNvPr>
          <p:cNvSpPr/>
          <p:nvPr/>
        </p:nvSpPr>
        <p:spPr>
          <a:xfrm>
            <a:off x="1356792" y="289505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4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endParaRPr lang="zh-CN" altLang="en-US" sz="1400" noProof="1"/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2A909790-8593-4C69-968D-326461FCFB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027435"/>
              </p:ext>
            </p:extLst>
          </p:nvPr>
        </p:nvGraphicFramePr>
        <p:xfrm>
          <a:off x="4633392" y="2242592"/>
          <a:ext cx="2593975" cy="249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r:id="rId5" imgW="857143" imgH="819048" progId="Paint.Picture">
                  <p:embed/>
                </p:oleObj>
              </mc:Choice>
              <mc:Fallback>
                <p:oleObj r:id="rId5" imgW="857143" imgH="819048" progId="Paint.Picture">
                  <p:embed/>
                  <p:pic>
                    <p:nvPicPr>
                      <p:cNvPr id="33798" name="Object 2">
                        <a:extLst>
                          <a:ext uri="{FF2B5EF4-FFF2-40B4-BE49-F238E27FC236}">
                            <a16:creationId xmlns:a16="http://schemas.microsoft.com/office/drawing/2014/main" id="{AA27F678-3897-4FC4-9BE2-78439E1A4B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392" y="2242592"/>
                        <a:ext cx="2593975" cy="249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>
            <a:extLst>
              <a:ext uri="{FF2B5EF4-FFF2-40B4-BE49-F238E27FC236}">
                <a16:creationId xmlns:a16="http://schemas.microsoft.com/office/drawing/2014/main" id="{964C9B60-1983-4947-B72A-2D509E73608F}"/>
              </a:ext>
            </a:extLst>
          </p:cNvPr>
          <p:cNvSpPr/>
          <p:nvPr/>
        </p:nvSpPr>
        <p:spPr>
          <a:xfrm>
            <a:off x="1356792" y="2890292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4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endParaRPr lang="zh-CN" altLang="en-US" sz="1400" noProof="1"/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C3383490-300E-4FE2-8788-36672CA94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785674"/>
              </p:ext>
            </p:extLst>
          </p:nvPr>
        </p:nvGraphicFramePr>
        <p:xfrm>
          <a:off x="7452792" y="2242592"/>
          <a:ext cx="2592388" cy="25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r:id="rId7" imgW="866896" imgH="866896" progId="Paint.Picture">
                  <p:embed/>
                </p:oleObj>
              </mc:Choice>
              <mc:Fallback>
                <p:oleObj r:id="rId7" imgW="866896" imgH="866896" progId="Paint.Picture">
                  <p:embed/>
                  <p:pic>
                    <p:nvPicPr>
                      <p:cNvPr id="33800" name="Object 3">
                        <a:extLst>
                          <a:ext uri="{FF2B5EF4-FFF2-40B4-BE49-F238E27FC236}">
                            <a16:creationId xmlns:a16="http://schemas.microsoft.com/office/drawing/2014/main" id="{196AD351-7302-4BA6-95AE-2B254341F9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792" y="2242592"/>
                        <a:ext cx="2592388" cy="259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9">
            <a:extLst>
              <a:ext uri="{FF2B5EF4-FFF2-40B4-BE49-F238E27FC236}">
                <a16:creationId xmlns:a16="http://schemas.microsoft.com/office/drawing/2014/main" id="{44C912AB-313D-49FF-A8B0-C3FF9B4F4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855" y="5058817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单匝线圈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37702BC-5E97-4BAC-9EE3-E3EE18154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292" y="5033417"/>
            <a:ext cx="2393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多匝螺旋型线圈 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35D2FE81-8743-4B80-A819-670051B59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217" y="5025480"/>
            <a:ext cx="2393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多匝直角型线圈 </a:t>
            </a:r>
          </a:p>
        </p:txBody>
      </p:sp>
    </p:spTree>
    <p:extLst>
      <p:ext uri="{BB962C8B-B14F-4D97-AF65-F5344CB8AC3E}">
        <p14:creationId xmlns:p14="http://schemas.microsoft.com/office/powerpoint/2010/main" val="88292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电感实物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EC67A7-8D0B-48B0-9330-37253847B1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55" y="3680548"/>
            <a:ext cx="3369147" cy="20965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A699A4-E224-42EF-90C6-EC46EBDFF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7" y="3646685"/>
            <a:ext cx="2292110" cy="22653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0147BB-EA6F-4B44-B41F-062DE16F8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7" y="1699247"/>
            <a:ext cx="2308309" cy="174785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772F31-87A4-4A5F-AAA9-125114E1F1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60" y="1806139"/>
            <a:ext cx="1610841" cy="112650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AC396DE-5904-4926-BB8D-80CE481375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99" y="1939770"/>
            <a:ext cx="1869606" cy="12376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4A48AA-5DD5-4173-9C4E-B02FE1FD7A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804" y="1961205"/>
            <a:ext cx="1781091" cy="1596219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BD4A669-1F7C-3B4A-84CA-2E701AAC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607" y="1484784"/>
            <a:ext cx="3597821" cy="42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237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167A3-6E25-431B-9461-9DD19ED5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电感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66BAA-6FD8-4711-986F-AACF85B63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1196752"/>
            <a:ext cx="10442376" cy="4980211"/>
          </a:xfrm>
        </p:spPr>
        <p:txBody>
          <a:bodyPr/>
          <a:lstStyle/>
          <a:p>
            <a:pPr>
              <a:buClr>
                <a:schemeClr val="hlink"/>
              </a:buClr>
              <a:buBlip>
                <a:blip r:embed="rId2"/>
              </a:buBlip>
              <a:defRPr/>
            </a:pPr>
            <a:r>
              <a:rPr lang="zh-CN" altLang="en-US" kern="0" dirty="0">
                <a:solidFill>
                  <a:schemeClr val="tx1"/>
                </a:solidFill>
              </a:rPr>
              <a:t>在集成电路开始出现很长一段时间内，人们一直认为电感不能集成到芯片上</a:t>
            </a:r>
          </a:p>
          <a:p>
            <a:pPr>
              <a:buClr>
                <a:schemeClr val="hlink"/>
              </a:buClr>
              <a:buBlip>
                <a:blip r:embed="rId2"/>
              </a:buBlip>
              <a:defRPr/>
            </a:pPr>
            <a:endParaRPr lang="zh-CN" altLang="en-US" kern="0" dirty="0">
              <a:solidFill>
                <a:schemeClr val="tx1"/>
              </a:solidFill>
            </a:endParaRPr>
          </a:p>
          <a:p>
            <a:pPr>
              <a:buClr>
                <a:schemeClr val="hlink"/>
              </a:buClr>
              <a:buBlip>
                <a:blip r:embed="rId2"/>
              </a:buBlip>
              <a:defRPr/>
            </a:pPr>
            <a:r>
              <a:rPr lang="zh-CN" altLang="en-US" kern="0" dirty="0">
                <a:solidFill>
                  <a:schemeClr val="tx1"/>
                </a:solidFill>
              </a:rPr>
              <a:t>现在情况不同，集成电路的速度越来越快，芯片上金属结构的电感效应越来越明显，芯片电感的实现成为可能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895354-A1AC-4DC9-B631-5F4DFE68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8530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51C4B-0EF9-45C3-8810-5CF2E268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电感模型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C235F-F78D-48F6-934F-B693130F9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/>
              <a:t>电感器</a:t>
            </a:r>
            <a:endParaRPr lang="en-US" altLang="zh-CN" kern="0" dirty="0"/>
          </a:p>
          <a:p>
            <a:pPr marL="0" indent="0">
              <a:buClr>
                <a:schemeClr val="hlink"/>
              </a:buClr>
              <a:buNone/>
              <a:defRPr/>
            </a:pPr>
            <a:r>
              <a:rPr lang="en-US" altLang="zh-CN" kern="0" dirty="0">
                <a:latin typeface="Times New Roman" pitchFamily="18" charset="0"/>
              </a:rPr>
              <a:t>L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    电感初始值；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r>
              <a:rPr lang="en-US" altLang="zh-CN" kern="0" dirty="0">
                <a:latin typeface="Times New Roman" pitchFamily="18" charset="0"/>
              </a:rPr>
              <a:t>IL1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kern="0" dirty="0">
                <a:latin typeface="Times New Roman" pitchFamily="18" charset="0"/>
              </a:rPr>
              <a:t>线性电流系数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r>
              <a:rPr lang="en-US" altLang="zh-CN" kern="0" dirty="0">
                <a:latin typeface="Times New Roman" pitchFamily="18" charset="0"/>
                <a:cs typeface="Arial" pitchFamily="34" charset="0"/>
              </a:rPr>
              <a:t>IL2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kern="0" dirty="0">
                <a:latin typeface="Times New Roman" pitchFamily="18" charset="0"/>
              </a:rPr>
              <a:t>平方电流系数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zh-CN" altLang="en-US" kern="0" dirty="0"/>
            </a:br>
            <a:r>
              <a:rPr lang="en-US" altLang="zh-CN" kern="0" dirty="0">
                <a:latin typeface="Times New Roman" pitchFamily="18" charset="0"/>
              </a:rPr>
              <a:t>IND=L(1+IL1</a:t>
            </a:r>
            <a:r>
              <a:rPr lang="en-US" altLang="zh-CN" kern="0" baseline="30000" dirty="0">
                <a:latin typeface="Times New Roman" pitchFamily="18" charset="0"/>
                <a:cs typeface="Arial" pitchFamily="34" charset="0"/>
              </a:rPr>
              <a:t>.</a:t>
            </a:r>
            <a:r>
              <a:rPr lang="en-US" altLang="zh-CN" kern="0" dirty="0">
                <a:latin typeface="Times New Roman" pitchFamily="18" charset="0"/>
                <a:cs typeface="Arial" pitchFamily="34" charset="0"/>
              </a:rPr>
              <a:t>I+IL2</a:t>
            </a:r>
            <a:r>
              <a:rPr lang="en-US" altLang="zh-CN" kern="0" baseline="30000" dirty="0">
                <a:latin typeface="Times New Roman" pitchFamily="18" charset="0"/>
                <a:cs typeface="Arial" pitchFamily="34" charset="0"/>
              </a:rPr>
              <a:t>.</a:t>
            </a:r>
            <a:r>
              <a:rPr lang="en-US" altLang="zh-CN" kern="0" dirty="0">
                <a:latin typeface="Times New Roman" pitchFamily="18" charset="0"/>
                <a:cs typeface="Arial" pitchFamily="34" charset="0"/>
              </a:rPr>
              <a:t>I</a:t>
            </a:r>
            <a:r>
              <a:rPr lang="en-US" altLang="zh-CN" kern="0" baseline="30000" dirty="0">
                <a:latin typeface="Times New Roman" pitchFamily="18" charset="0"/>
                <a:cs typeface="Arial" pitchFamily="34" charset="0"/>
              </a:rPr>
              <a:t>2 </a:t>
            </a:r>
            <a:r>
              <a:rPr lang="en-US" altLang="zh-CN" kern="0" dirty="0">
                <a:latin typeface="Times New Roman" pitchFamily="18" charset="0"/>
              </a:rPr>
              <a:t>)</a:t>
            </a:r>
            <a:endParaRPr lang="zh-CN" altLang="en-US" kern="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B543EB-D5E0-4D57-B626-5E9516C6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9351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二极管（</a:t>
            </a:r>
            <a:r>
              <a:rPr lang="en-US" altLang="zh-CN" dirty="0"/>
              <a:t>Diode</a:t>
            </a:r>
            <a:r>
              <a:rPr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电路中的符号为“</a:t>
            </a:r>
            <a:r>
              <a:rPr lang="en-US" altLang="zh-CN" dirty="0"/>
              <a:t>VD”</a:t>
            </a:r>
            <a:r>
              <a:rPr lang="zh-CN" altLang="en-US" dirty="0"/>
              <a:t>或“</a:t>
            </a:r>
            <a:r>
              <a:rPr lang="en-US" altLang="zh-CN" dirty="0"/>
              <a:t>D”</a:t>
            </a:r>
          </a:p>
          <a:p>
            <a:r>
              <a:rPr lang="zh-CN" altLang="en-US" dirty="0"/>
              <a:t>稳压二极管的符号为“</a:t>
            </a:r>
            <a:r>
              <a:rPr lang="en-US" altLang="zh-CN" dirty="0"/>
              <a:t>ZD”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由半导体制成，具有</a:t>
            </a:r>
            <a:r>
              <a:rPr lang="zh-CN" altLang="en-US" dirty="0">
                <a:solidFill>
                  <a:srgbClr val="FF0000"/>
                </a:solidFill>
              </a:rPr>
              <a:t>单向导电性</a:t>
            </a:r>
            <a:endParaRPr lang="en-US" altLang="zh-CN" dirty="0"/>
          </a:p>
          <a:p>
            <a:pPr lvl="1"/>
            <a:r>
              <a:rPr lang="zh-CN" altLang="en-US" dirty="0"/>
              <a:t>正向电压作用下，导通电阻很小</a:t>
            </a:r>
            <a:endParaRPr lang="en-US" altLang="zh-CN" dirty="0"/>
          </a:p>
          <a:p>
            <a:pPr lvl="1"/>
            <a:r>
              <a:rPr lang="zh-CN" altLang="en-US" dirty="0"/>
              <a:t>反向电压作用下，导通电阻极大或无穷大</a:t>
            </a:r>
            <a:endParaRPr lang="en-US" altLang="zh-CN" dirty="0"/>
          </a:p>
          <a:p>
            <a:r>
              <a:rPr lang="zh-CN" altLang="en-US" dirty="0"/>
              <a:t>电路中主要的作用</a:t>
            </a:r>
            <a:endParaRPr lang="en-US" altLang="zh-CN" dirty="0"/>
          </a:p>
          <a:p>
            <a:pPr lvl="1"/>
            <a:r>
              <a:rPr lang="zh-CN" altLang="en-US" dirty="0"/>
              <a:t>整流、检波、稳压、极性保护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50" y="4857760"/>
            <a:ext cx="2452656" cy="1032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61" y="4936426"/>
            <a:ext cx="2109836" cy="95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20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二极管（</a:t>
            </a:r>
            <a:r>
              <a:rPr lang="en-US" altLang="zh-CN" dirty="0"/>
              <a:t>Diode</a:t>
            </a:r>
            <a:r>
              <a:rPr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电路中的符号为“</a:t>
            </a:r>
            <a:r>
              <a:rPr lang="en-US" altLang="zh-CN" dirty="0"/>
              <a:t>VD”</a:t>
            </a:r>
            <a:r>
              <a:rPr lang="zh-CN" altLang="en-US" dirty="0"/>
              <a:t>或“</a:t>
            </a:r>
            <a:r>
              <a:rPr lang="en-US" altLang="zh-CN" dirty="0"/>
              <a:t>D”</a:t>
            </a:r>
          </a:p>
          <a:p>
            <a:r>
              <a:rPr lang="zh-CN" altLang="en-US" dirty="0"/>
              <a:t>稳压二极管的符号为“</a:t>
            </a:r>
            <a:r>
              <a:rPr lang="en-US" altLang="zh-CN" dirty="0"/>
              <a:t>ZD”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由半导体制成，具有</a:t>
            </a:r>
            <a:r>
              <a:rPr lang="zh-CN" altLang="en-US" dirty="0">
                <a:solidFill>
                  <a:srgbClr val="FF0000"/>
                </a:solidFill>
              </a:rPr>
              <a:t>单向导电性</a:t>
            </a:r>
            <a:endParaRPr lang="en-US" altLang="zh-CN" dirty="0"/>
          </a:p>
          <a:p>
            <a:pPr lvl="1"/>
            <a:r>
              <a:rPr lang="zh-CN" altLang="en-US" dirty="0"/>
              <a:t>正向电压作用下，导通电阻很小</a:t>
            </a:r>
            <a:endParaRPr lang="en-US" altLang="zh-CN" dirty="0"/>
          </a:p>
          <a:p>
            <a:pPr lvl="1"/>
            <a:r>
              <a:rPr lang="zh-CN" altLang="en-US" dirty="0"/>
              <a:t>反向电压作用下，导通电阻极大或无穷大</a:t>
            </a:r>
            <a:endParaRPr lang="en-US" altLang="zh-CN" dirty="0"/>
          </a:p>
          <a:p>
            <a:r>
              <a:rPr lang="zh-CN" altLang="en-US" dirty="0"/>
              <a:t>电路中主要的作用</a:t>
            </a:r>
            <a:endParaRPr lang="en-US" altLang="zh-CN" dirty="0"/>
          </a:p>
          <a:p>
            <a:pPr lvl="1"/>
            <a:r>
              <a:rPr lang="zh-CN" altLang="en-US" dirty="0"/>
              <a:t>整流、检波、稳压、极性保护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50" y="4857760"/>
            <a:ext cx="2452656" cy="1032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61" y="4936426"/>
            <a:ext cx="2109836" cy="95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49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二极管实物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5022" y="4205076"/>
            <a:ext cx="1979613" cy="1501775"/>
          </a:xfrm>
          <a:prstGeom prst="rect">
            <a:avLst/>
          </a:prstGeom>
          <a:noFill/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7"/>
          <a:stretch/>
        </p:blipFill>
        <p:spPr bwMode="auto">
          <a:xfrm>
            <a:off x="760307" y="4221088"/>
            <a:ext cx="2143045" cy="157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24F5868-85D3-439D-BE3A-3AAF44BA5A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73"/>
          <a:stretch/>
        </p:blipFill>
        <p:spPr>
          <a:xfrm>
            <a:off x="10104919" y="1706170"/>
            <a:ext cx="1690843" cy="14565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177" y="4221087"/>
            <a:ext cx="2121009" cy="15748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2ECD4E-8D98-5145-9EDF-BE379914C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1976" y="3834893"/>
            <a:ext cx="4594400" cy="23196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495080-A905-934D-8247-E9D5C3BA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449" y="1525904"/>
            <a:ext cx="3236638" cy="18672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111530-5D8E-2C44-9D5B-D3040327E3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84" y="1416461"/>
            <a:ext cx="2028139" cy="20281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9E401B-2369-7B45-87D6-C2B1FD668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7968" y="1525842"/>
            <a:ext cx="2686813" cy="18672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56A09A3-EDE9-784B-98E6-DA0B5C548E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8377" y="1525841"/>
            <a:ext cx="1793522" cy="169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31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10751-2DF6-4E9A-9C19-B6871D88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二极管及</a:t>
            </a:r>
            <a:r>
              <a:rPr lang="en-US" altLang="zh-CN" dirty="0"/>
              <a:t>SPICE</a:t>
            </a:r>
            <a:r>
              <a:rPr lang="zh-CN" altLang="en-US" dirty="0"/>
              <a:t>模型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CEC05D-778B-4A76-B833-B68B476B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5AB9077-2F0E-4D2B-9B84-38C80B93DDA8}"/>
              </a:ext>
            </a:extLst>
          </p:cNvPr>
          <p:cNvSpPr/>
          <p:nvPr/>
        </p:nvSpPr>
        <p:spPr>
          <a:xfrm>
            <a:off x="6081794" y="2355405"/>
            <a:ext cx="184731" cy="3077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None/>
              <a:defRPr/>
            </a:pPr>
            <a:endParaRPr lang="zh-CN" altLang="en-US" sz="1400" noProof="1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9DFE9966-ABA3-4C00-AD93-04AC3A65F7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848593"/>
              </p:ext>
            </p:extLst>
          </p:nvPr>
        </p:nvGraphicFramePr>
        <p:xfrm>
          <a:off x="7012359" y="1709193"/>
          <a:ext cx="3024188" cy="288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r:id="rId4" imgW="2169000" imgH="2064960" progId="Visio.Drawing.11">
                  <p:embed/>
                </p:oleObj>
              </mc:Choice>
              <mc:Fallback>
                <p:oleObj r:id="rId4" imgW="2169000" imgH="2064960" progId="Visio.Drawing.11">
                  <p:embed/>
                  <p:pic>
                    <p:nvPicPr>
                      <p:cNvPr id="35844" name="Object 2">
                        <a:extLst>
                          <a:ext uri="{FF2B5EF4-FFF2-40B4-BE49-F238E27FC236}">
                            <a16:creationId xmlns:a16="http://schemas.microsoft.com/office/drawing/2014/main" id="{5B5F1BE5-2905-4A32-AB59-A121A8DE24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2359" y="1709193"/>
                        <a:ext cx="3024188" cy="288448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8360AA88-B5EF-4110-A661-47CCDE55B693}"/>
              </a:ext>
            </a:extLst>
          </p:cNvPr>
          <p:cNvSpPr/>
          <p:nvPr/>
        </p:nvSpPr>
        <p:spPr>
          <a:xfrm>
            <a:off x="7398122" y="4680992"/>
            <a:ext cx="300355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None/>
              <a:defRPr/>
            </a:pPr>
            <a:r>
              <a:rPr lang="zh-CN" altLang="en-US" sz="2400" noProof="1">
                <a:effectLst/>
                <a:latin typeface="Times New Roman" pitchFamily="18" charset="0"/>
              </a:rPr>
              <a:t>二极管等效电路模型</a:t>
            </a:r>
            <a:r>
              <a:rPr lang="zh-CN" altLang="en-US" sz="2400" noProof="1">
                <a:latin typeface="Times New Roman" pitchFamily="18" charset="0"/>
              </a:rPr>
              <a:t> 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7D07477-1823-4352-A607-83A5FBA2D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60" y="1556792"/>
            <a:ext cx="443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端电压</a:t>
            </a:r>
            <a:r>
              <a:rPr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与结电压</a:t>
            </a:r>
            <a:r>
              <a:rPr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的关系是： 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FDE7915-77D5-448D-B9DA-69AC99EFE9ED}"/>
              </a:ext>
            </a:extLst>
          </p:cNvPr>
          <p:cNvSpPr/>
          <p:nvPr/>
        </p:nvSpPr>
        <p:spPr>
          <a:xfrm>
            <a:off x="6081794" y="3117405"/>
            <a:ext cx="184731" cy="3077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None/>
              <a:defRPr/>
            </a:pPr>
            <a:endParaRPr lang="zh-CN" altLang="en-US" sz="1400" noProof="1"/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1B3C2565-4AD4-411A-814B-789381383E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905516"/>
              </p:ext>
            </p:extLst>
          </p:nvPr>
        </p:nvGraphicFramePr>
        <p:xfrm>
          <a:off x="2502272" y="2090193"/>
          <a:ext cx="230346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r:id="rId6" imgW="1017325" imgH="228898" progId="Equation.3">
                  <p:embed/>
                </p:oleObj>
              </mc:Choice>
              <mc:Fallback>
                <p:oleObj r:id="rId6" imgW="1017325" imgH="228898" progId="Equation.3">
                  <p:embed/>
                  <p:pic>
                    <p:nvPicPr>
                      <p:cNvPr id="35848" name="Object 3">
                        <a:extLst>
                          <a:ext uri="{FF2B5EF4-FFF2-40B4-BE49-F238E27FC236}">
                            <a16:creationId xmlns:a16="http://schemas.microsoft.com/office/drawing/2014/main" id="{0A5727D4-C9D7-47B3-BBF3-EA4E9FAE69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2272" y="2090193"/>
                        <a:ext cx="2303462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9">
            <a:extLst>
              <a:ext uri="{FF2B5EF4-FFF2-40B4-BE49-F238E27FC236}">
                <a16:creationId xmlns:a16="http://schemas.microsoft.com/office/drawing/2014/main" id="{01D1E00B-C5D4-4EBF-8537-EA73BFEBA5F8}"/>
              </a:ext>
            </a:extLst>
          </p:cNvPr>
          <p:cNvSpPr/>
          <p:nvPr/>
        </p:nvSpPr>
        <p:spPr>
          <a:xfrm>
            <a:off x="6081794" y="2979292"/>
            <a:ext cx="184731" cy="3077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None/>
              <a:defRPr/>
            </a:pPr>
            <a:endParaRPr lang="zh-CN" altLang="en-US" sz="1400" noProof="1"/>
          </a:p>
        </p:txBody>
      </p:sp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606A0B21-1233-4548-925C-D9A6DA87BB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743750"/>
              </p:ext>
            </p:extLst>
          </p:nvPr>
        </p:nvGraphicFramePr>
        <p:xfrm>
          <a:off x="2573710" y="2876004"/>
          <a:ext cx="2087563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r:id="rId8" imgW="1106341" imgH="508662" progId="Equation.3">
                  <p:embed/>
                </p:oleObj>
              </mc:Choice>
              <mc:Fallback>
                <p:oleObj r:id="rId8" imgW="1106341" imgH="508662" progId="Equation.3">
                  <p:embed/>
                  <p:pic>
                    <p:nvPicPr>
                      <p:cNvPr id="35850" name="Object 4">
                        <a:extLst>
                          <a:ext uri="{FF2B5EF4-FFF2-40B4-BE49-F238E27FC236}">
                            <a16:creationId xmlns:a16="http://schemas.microsoft.com/office/drawing/2014/main" id="{14FE18F7-E9DA-4BF6-9BB8-D295A03AD6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710" y="2876004"/>
                        <a:ext cx="2087563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>
            <a:extLst>
              <a:ext uri="{FF2B5EF4-FFF2-40B4-BE49-F238E27FC236}">
                <a16:creationId xmlns:a16="http://schemas.microsoft.com/office/drawing/2014/main" id="{E0CB074F-4768-4557-A4EA-4BDE3827005A}"/>
              </a:ext>
            </a:extLst>
          </p:cNvPr>
          <p:cNvSpPr/>
          <p:nvPr/>
        </p:nvSpPr>
        <p:spPr>
          <a:xfrm>
            <a:off x="1997447" y="2737892"/>
            <a:ext cx="86995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None/>
              <a:defRPr/>
            </a:pPr>
            <a:r>
              <a:rPr lang="zh-CN" altLang="en-US" sz="2400" noProof="1">
                <a:effectLst/>
                <a:latin typeface="Times New Roman" pitchFamily="18" charset="0"/>
              </a:rPr>
              <a:t>其中</a:t>
            </a:r>
            <a:r>
              <a:rPr lang="zh-CN" altLang="en-US" sz="2400" noProof="1">
                <a:latin typeface="Times New Roman" pitchFamily="18" charset="0"/>
              </a:rPr>
              <a:t> 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D6F0F3F6-9921-4915-86C2-1BBFF841D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447" y="3890417"/>
            <a:ext cx="1439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高频下：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A235DC3D-F084-432A-855D-0FB5073D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910" y="4465092"/>
            <a:ext cx="230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势垒电容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en-US" altLang="zh-CN" sz="2400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j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B021DEAF-158E-46C5-8ED5-9862D20974F9}"/>
              </a:ext>
            </a:extLst>
          </p:cNvPr>
          <p:cNvSpPr/>
          <p:nvPr/>
        </p:nvSpPr>
        <p:spPr>
          <a:xfrm>
            <a:off x="2141910" y="5449342"/>
            <a:ext cx="2232025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None/>
              <a:defRPr/>
            </a:pPr>
            <a:r>
              <a:rPr lang="zh-CN" altLang="en-US" sz="2400" noProof="1">
                <a:effectLst/>
                <a:latin typeface="Times New Roman" pitchFamily="18" charset="0"/>
              </a:rPr>
              <a:t>扩散电容</a:t>
            </a:r>
            <a:r>
              <a:rPr lang="en-US" altLang="zh-CN" sz="2400" i="1" noProof="1">
                <a:effectLst/>
                <a:latin typeface="Times New Roman" pitchFamily="18" charset="0"/>
              </a:rPr>
              <a:t>C</a:t>
            </a:r>
            <a:r>
              <a:rPr lang="en-US" altLang="zh-CN" sz="2400" baseline="-25000" noProof="1">
                <a:effectLst/>
                <a:latin typeface="Times New Roman" pitchFamily="18" charset="0"/>
              </a:rPr>
              <a:t>d</a:t>
            </a:r>
            <a:r>
              <a:rPr lang="zh-CN" altLang="en-US" sz="2400" noProof="1">
                <a:latin typeface="Times New Roman" pitchFamily="18" charset="0"/>
              </a:rPr>
              <a:t>：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E178E3A9-576C-4FB7-AFFE-5FE00CE808A8}"/>
              </a:ext>
            </a:extLst>
          </p:cNvPr>
          <p:cNvSpPr/>
          <p:nvPr/>
        </p:nvSpPr>
        <p:spPr>
          <a:xfrm>
            <a:off x="6081794" y="2979292"/>
            <a:ext cx="184731" cy="3077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None/>
              <a:defRPr/>
            </a:pPr>
            <a:endParaRPr lang="zh-CN" altLang="en-US" sz="1400" noProof="1"/>
          </a:p>
        </p:txBody>
      </p:sp>
      <p:graphicFrame>
        <p:nvGraphicFramePr>
          <p:cNvPr id="18" name="Object 5">
            <a:extLst>
              <a:ext uri="{FF2B5EF4-FFF2-40B4-BE49-F238E27FC236}">
                <a16:creationId xmlns:a16="http://schemas.microsoft.com/office/drawing/2014/main" id="{D839A0D9-438B-421F-8248-913DEB4129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306273"/>
              </p:ext>
            </p:extLst>
          </p:nvPr>
        </p:nvGraphicFramePr>
        <p:xfrm>
          <a:off x="3942135" y="4249193"/>
          <a:ext cx="223202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r:id="rId10" imgW="1232970" imgH="508441" progId="Equation.3">
                  <p:embed/>
                </p:oleObj>
              </mc:Choice>
              <mc:Fallback>
                <p:oleObj r:id="rId10" imgW="1232970" imgH="508441" progId="Equation.3">
                  <p:embed/>
                  <p:pic>
                    <p:nvPicPr>
                      <p:cNvPr id="35856" name="Object 5">
                        <a:extLst>
                          <a:ext uri="{FF2B5EF4-FFF2-40B4-BE49-F238E27FC236}">
                            <a16:creationId xmlns:a16="http://schemas.microsoft.com/office/drawing/2014/main" id="{A2DF376D-F481-4B83-BBAB-D52F479DFD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2135" y="4249193"/>
                        <a:ext cx="2232025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7">
            <a:extLst>
              <a:ext uri="{FF2B5EF4-FFF2-40B4-BE49-F238E27FC236}">
                <a16:creationId xmlns:a16="http://schemas.microsoft.com/office/drawing/2014/main" id="{3B70F712-EFB6-4FE1-AC10-563A22D97197}"/>
              </a:ext>
            </a:extLst>
          </p:cNvPr>
          <p:cNvSpPr/>
          <p:nvPr/>
        </p:nvSpPr>
        <p:spPr>
          <a:xfrm>
            <a:off x="6081794" y="3007867"/>
            <a:ext cx="184731" cy="3077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Clr>
                <a:srgbClr val="000000"/>
              </a:buClr>
              <a:buNone/>
              <a:defRPr/>
            </a:pPr>
            <a:endParaRPr lang="zh-CN" altLang="en-US" sz="1400" noProof="1"/>
          </a:p>
        </p:txBody>
      </p:sp>
      <p:graphicFrame>
        <p:nvGraphicFramePr>
          <p:cNvPr id="20" name="Object 6">
            <a:extLst>
              <a:ext uri="{FF2B5EF4-FFF2-40B4-BE49-F238E27FC236}">
                <a16:creationId xmlns:a16="http://schemas.microsoft.com/office/drawing/2014/main" id="{CE3279C5-280C-47EA-8A23-A950011F5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520842"/>
              </p:ext>
            </p:extLst>
          </p:nvPr>
        </p:nvGraphicFramePr>
        <p:xfrm>
          <a:off x="3942134" y="5257254"/>
          <a:ext cx="34559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r:id="rId12" imgW="1791478" imgH="444693" progId="Equation.3">
                  <p:embed/>
                </p:oleObj>
              </mc:Choice>
              <mc:Fallback>
                <p:oleObj r:id="rId12" imgW="1791478" imgH="444693" progId="Equation.3">
                  <p:embed/>
                  <p:pic>
                    <p:nvPicPr>
                      <p:cNvPr id="35858" name="Object 6">
                        <a:extLst>
                          <a:ext uri="{FF2B5EF4-FFF2-40B4-BE49-F238E27FC236}">
                            <a16:creationId xmlns:a16="http://schemas.microsoft.com/office/drawing/2014/main" id="{C5BDF757-3599-4A10-A5F0-A59DA10B2F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2134" y="5257254"/>
                        <a:ext cx="345598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62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D8E65-EB03-4750-A883-7A23F5ED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无源器件结构及模型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FFFF01-6F65-435B-B11A-9C48A3BB4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752"/>
            <a:ext cx="10515600" cy="4980211"/>
          </a:xfrm>
        </p:spPr>
        <p:txBody>
          <a:bodyPr>
            <a:normAutofit/>
          </a:bodyPr>
          <a:lstStyle/>
          <a:p>
            <a:pPr>
              <a:buClr>
                <a:schemeClr val="hlink"/>
              </a:buClr>
              <a:buFont typeface="Wingdings" charset="0"/>
              <a:buChar char="Ø"/>
              <a:defRPr/>
            </a:pPr>
            <a:r>
              <a:rPr lang="zh-CN" altLang="en-US" sz="3600" kern="0" dirty="0">
                <a:solidFill>
                  <a:schemeClr val="tx1"/>
                </a:solidFill>
              </a:rPr>
              <a:t>电阻</a:t>
            </a:r>
            <a:endParaRPr lang="en-US" altLang="zh-CN" sz="3600" kern="0" dirty="0">
              <a:solidFill>
                <a:schemeClr val="tx1"/>
              </a:solidFill>
            </a:endParaRPr>
          </a:p>
          <a:p>
            <a:pPr>
              <a:buClr>
                <a:schemeClr val="hlink"/>
              </a:buClr>
              <a:buFont typeface="Wingdings" charset="0"/>
              <a:buChar char="Ø"/>
              <a:defRPr/>
            </a:pPr>
            <a:endParaRPr lang="zh-CN" altLang="en-US" sz="3600" kern="0" dirty="0">
              <a:solidFill>
                <a:schemeClr val="tx1"/>
              </a:solidFill>
            </a:endParaRPr>
          </a:p>
          <a:p>
            <a:pPr>
              <a:buClr>
                <a:schemeClr val="hlink"/>
              </a:buClr>
              <a:buFont typeface="Wingdings" charset="0"/>
              <a:buChar char="Ø"/>
              <a:defRPr/>
            </a:pPr>
            <a:r>
              <a:rPr lang="zh-CN" altLang="en-US" sz="3600" kern="0" dirty="0">
                <a:solidFill>
                  <a:schemeClr val="tx1"/>
                </a:solidFill>
              </a:rPr>
              <a:t>电容</a:t>
            </a:r>
            <a:endParaRPr lang="en-US" altLang="zh-CN" sz="3600" kern="0" dirty="0">
              <a:solidFill>
                <a:schemeClr val="tx1"/>
              </a:solidFill>
            </a:endParaRPr>
          </a:p>
          <a:p>
            <a:pPr>
              <a:buClr>
                <a:schemeClr val="hlink"/>
              </a:buClr>
              <a:buFont typeface="Wingdings" charset="0"/>
              <a:buChar char="Ø"/>
              <a:defRPr/>
            </a:pPr>
            <a:endParaRPr lang="zh-CN" altLang="en-US" sz="3600" kern="0" dirty="0">
              <a:solidFill>
                <a:schemeClr val="tx1"/>
              </a:solidFill>
            </a:endParaRPr>
          </a:p>
          <a:p>
            <a:pPr>
              <a:buClr>
                <a:schemeClr val="hlink"/>
              </a:buClr>
              <a:buFont typeface="Wingdings" charset="0"/>
              <a:buChar char="Ø"/>
              <a:defRPr/>
            </a:pPr>
            <a:r>
              <a:rPr lang="zh-CN" altLang="en-US" sz="3600" kern="0" dirty="0">
                <a:solidFill>
                  <a:schemeClr val="tx1"/>
                </a:solidFill>
              </a:rPr>
              <a:t>电感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F9BCD0-95BE-4370-B55A-659B80D2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72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en-US" dirty="0"/>
              <a:t>三极管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电路中符号为“</a:t>
            </a:r>
            <a:r>
              <a:rPr lang="en-US" altLang="zh-CN" dirty="0"/>
              <a:t>VT”</a:t>
            </a:r>
            <a:r>
              <a:rPr lang="zh-CN" altLang="en-US" dirty="0"/>
              <a:t>、“</a:t>
            </a:r>
            <a:r>
              <a:rPr lang="en-US" altLang="zh-CN" dirty="0"/>
              <a:t>Q”</a:t>
            </a:r>
            <a:r>
              <a:rPr lang="zh-CN" altLang="en-US" dirty="0"/>
              <a:t>或“</a:t>
            </a:r>
            <a:r>
              <a:rPr lang="en-US" altLang="zh-CN" dirty="0"/>
              <a:t>V”</a:t>
            </a:r>
          </a:p>
          <a:p>
            <a:r>
              <a:rPr lang="zh-CN" altLang="en-US" dirty="0"/>
              <a:t>也称为双极性晶体管、晶体三极管</a:t>
            </a:r>
            <a:endParaRPr lang="en-US" altLang="zh-CN" dirty="0"/>
          </a:p>
          <a:p>
            <a:r>
              <a:rPr lang="zh-CN" altLang="en-US" dirty="0"/>
              <a:t>是一种</a:t>
            </a:r>
            <a:r>
              <a:rPr lang="zh-CN" altLang="en-US" dirty="0">
                <a:solidFill>
                  <a:srgbClr val="FF0000"/>
                </a:solidFill>
              </a:rPr>
              <a:t>电流控制电流</a:t>
            </a:r>
            <a:r>
              <a:rPr lang="zh-CN" altLang="en-US" dirty="0"/>
              <a:t>的半导体器件</a:t>
            </a:r>
            <a:endParaRPr lang="en-US" altLang="zh-CN" dirty="0"/>
          </a:p>
          <a:p>
            <a:r>
              <a:rPr lang="en-US" altLang="zh-CN" dirty="0"/>
              <a:t>PNP</a:t>
            </a:r>
            <a:r>
              <a:rPr lang="zh-CN" altLang="en-US" dirty="0"/>
              <a:t>型、</a:t>
            </a:r>
            <a:r>
              <a:rPr lang="en-US" altLang="zh-CN" dirty="0"/>
              <a:t>NPN</a:t>
            </a:r>
            <a:r>
              <a:rPr lang="zh-CN" altLang="en-US" dirty="0"/>
              <a:t>型</a:t>
            </a:r>
            <a:endParaRPr lang="en-US" altLang="zh-CN" dirty="0"/>
          </a:p>
          <a:p>
            <a:r>
              <a:rPr lang="zh-CN" altLang="en-US" dirty="0"/>
              <a:t>电路中主要的作用</a:t>
            </a:r>
            <a:endParaRPr lang="en-US" altLang="zh-CN" dirty="0"/>
          </a:p>
          <a:p>
            <a:pPr lvl="1"/>
            <a:r>
              <a:rPr lang="zh-CN" altLang="en-US" dirty="0"/>
              <a:t>放大、开关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D22531-0A0B-CB4D-8D1B-DF361CA4B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3284984"/>
            <a:ext cx="3971736" cy="209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67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三极管主要参数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特征频率</a:t>
            </a:r>
            <a:r>
              <a:rPr lang="en-US" altLang="zh-CN" dirty="0" err="1"/>
              <a:t>f</a:t>
            </a:r>
            <a:r>
              <a:rPr lang="en-US" altLang="zh-CN" sz="2800" dirty="0" err="1"/>
              <a:t>T</a:t>
            </a:r>
            <a:endParaRPr lang="zh-CN" altLang="en-US" sz="2800" dirty="0"/>
          </a:p>
          <a:p>
            <a:r>
              <a:rPr lang="zh-CN" altLang="en-US" dirty="0"/>
              <a:t>放大倍数</a:t>
            </a:r>
            <a:r>
              <a:rPr lang="en-US" altLang="zh-CN" dirty="0" err="1"/>
              <a:t>hFE</a:t>
            </a:r>
            <a:endParaRPr lang="en-US" altLang="zh-CN" dirty="0"/>
          </a:p>
          <a:p>
            <a:r>
              <a:rPr lang="en-US" altLang="zh-CN" dirty="0"/>
              <a:t>BV</a:t>
            </a:r>
            <a:r>
              <a:rPr lang="en-US" altLang="zh-CN" sz="1800" dirty="0"/>
              <a:t>CEO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dirty="0"/>
              <a:t>P</a:t>
            </a:r>
            <a:r>
              <a:rPr lang="en-US" altLang="zh-CN" sz="1800" dirty="0"/>
              <a:t>CM</a:t>
            </a:r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A4CD71E8-91BE-1D41-A1A0-6FBA92AB8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5" t="20239" r="34636" b="16140"/>
          <a:stretch/>
        </p:blipFill>
        <p:spPr>
          <a:xfrm>
            <a:off x="4461568" y="1556792"/>
            <a:ext cx="6469264" cy="42484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2571D9-2C22-3C4A-B4E2-07E147B4A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348605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12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三极管实物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1585B4-7051-4421-AFA9-6CC9F73D3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23" y="3775744"/>
            <a:ext cx="1599353" cy="18745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39CEEE-C27D-4070-A86F-B34796E67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56" y="3855634"/>
            <a:ext cx="1293538" cy="18655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5AC5AF7-C1F6-4CB1-B6A3-68BA59C01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89" y="3867500"/>
            <a:ext cx="1071182" cy="16910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0C4159C-E362-45CD-82EE-D030CDFF0D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8"/>
          <a:stretch/>
        </p:blipFill>
        <p:spPr>
          <a:xfrm>
            <a:off x="2395516" y="1571612"/>
            <a:ext cx="1546419" cy="14215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1EEE36F-07D8-4ABE-8494-97F1357F9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57" y="1725479"/>
            <a:ext cx="1102884" cy="13209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4AA4DA9-CD2B-41A3-83CE-FD86D87B2A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98" y="1678922"/>
            <a:ext cx="1902363" cy="1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1C10A-7C48-46C2-B97F-E44ED1D1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2E0CB-E5C2-413A-99E8-1EABA0BE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80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CN" altLang="en-US" sz="8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谢谢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214A60-38D8-4415-80D3-FC90682E7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114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电阻（</a:t>
            </a:r>
            <a:r>
              <a:rPr lang="en-US" altLang="zh-CN" dirty="0"/>
              <a:t>Resistor</a:t>
            </a:r>
            <a:r>
              <a:rPr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常用“</a:t>
            </a:r>
            <a:r>
              <a:rPr lang="en-US" altLang="zh-CN" dirty="0"/>
              <a:t>R”</a:t>
            </a:r>
            <a:r>
              <a:rPr lang="zh-CN" altLang="en-US" dirty="0"/>
              <a:t>表示</a:t>
            </a:r>
            <a:endParaRPr lang="en-US" altLang="zh-CN" dirty="0"/>
          </a:p>
          <a:p>
            <a:r>
              <a:rPr lang="zh-CN" altLang="en-US" dirty="0"/>
              <a:t>基本单位：</a:t>
            </a:r>
            <a:r>
              <a:rPr lang="zh-CN" altLang="en-US" dirty="0">
                <a:solidFill>
                  <a:srgbClr val="FF0000"/>
                </a:solidFill>
              </a:rPr>
              <a:t>欧姆</a:t>
            </a:r>
            <a:r>
              <a:rPr lang="en-US" altLang="zh-CN" dirty="0">
                <a:solidFill>
                  <a:srgbClr val="FF0000"/>
                </a:solidFill>
              </a:rPr>
              <a:t>(Ω)</a:t>
            </a:r>
          </a:p>
          <a:p>
            <a:r>
              <a:rPr lang="zh-CN" altLang="en-US" dirty="0"/>
              <a:t>耗能元件</a:t>
            </a:r>
            <a:endParaRPr lang="en-US" altLang="zh-CN" dirty="0"/>
          </a:p>
          <a:p>
            <a:r>
              <a:rPr lang="zh-CN" altLang="en-US" dirty="0"/>
              <a:t>电路中主要的作用</a:t>
            </a:r>
            <a:endParaRPr lang="en-US" altLang="zh-CN" dirty="0"/>
          </a:p>
          <a:p>
            <a:pPr lvl="1"/>
            <a:r>
              <a:rPr lang="zh-CN" altLang="en-US" dirty="0"/>
              <a:t>分流、限流</a:t>
            </a:r>
            <a:endParaRPr lang="en-US" altLang="zh-CN" dirty="0"/>
          </a:p>
          <a:p>
            <a:pPr lvl="1"/>
            <a:r>
              <a:rPr lang="zh-CN" altLang="en-US" dirty="0"/>
              <a:t>分压、偏置</a:t>
            </a:r>
            <a:endParaRPr lang="en-US" altLang="zh-CN" dirty="0"/>
          </a:p>
          <a:p>
            <a:pPr lvl="1"/>
            <a:r>
              <a:rPr lang="zh-CN" altLang="en-US" dirty="0"/>
              <a:t>滤波（与电容器组合使用）</a:t>
            </a:r>
            <a:endParaRPr lang="en-US" altLang="zh-CN" dirty="0"/>
          </a:p>
          <a:p>
            <a:pPr lvl="1"/>
            <a:r>
              <a:rPr lang="zh-CN" altLang="en-US" dirty="0"/>
              <a:t>阻抗匹配</a:t>
            </a:r>
            <a:endParaRPr lang="en-US" altLang="zh-CN" dirty="0"/>
          </a:p>
          <a:p>
            <a:pPr lvl="1"/>
            <a:r>
              <a:rPr lang="zh-CN" altLang="en-US" dirty="0"/>
              <a:t>负载和保护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56" y="1767264"/>
            <a:ext cx="3819095" cy="208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D8E65-EB03-4750-A883-7A23F5ED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F9BCD0-95BE-4370-B55A-659B80D2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4CD769A-27D0-4A97-AA1B-59138A2DD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552" y="1628800"/>
            <a:ext cx="51355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Char char="n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集成电路中的电阻分为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：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659296B-F381-4401-A9C1-91748D55A1EB}"/>
              </a:ext>
            </a:extLst>
          </p:cNvPr>
          <p:cNvSpPr/>
          <p:nvPr/>
        </p:nvSpPr>
        <p:spPr>
          <a:xfrm>
            <a:off x="1360289" y="2389213"/>
            <a:ext cx="9147175" cy="118903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zh-CN" sz="2400" noProof="1">
                <a:solidFill>
                  <a:srgbClr val="3333CC"/>
                </a:solidFill>
                <a:latin typeface="Times New Roman" pitchFamily="18" charset="0"/>
              </a:rPr>
              <a:t>  </a:t>
            </a:r>
            <a:r>
              <a:rPr lang="zh-CN" altLang="en-US" sz="2400" noProof="1">
                <a:solidFill>
                  <a:srgbClr val="3333CC"/>
                </a:solidFill>
                <a:effectLst/>
                <a:latin typeface="Times New Roman" pitchFamily="18" charset="0"/>
              </a:rPr>
              <a:t>无源电阻</a:t>
            </a:r>
          </a:p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r>
              <a:rPr lang="zh-CN" altLang="en-US" sz="2400" noProof="1">
                <a:effectLst/>
                <a:latin typeface="Times New Roman" pitchFamily="18" charset="0"/>
              </a:rPr>
              <a:t>         通常是合金材料或采用掺杂半导体制作的电阻 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D6DF0BD-C993-4E1C-9240-5832AC888C73}"/>
              </a:ext>
            </a:extLst>
          </p:cNvPr>
          <p:cNvSpPr/>
          <p:nvPr/>
        </p:nvSpPr>
        <p:spPr>
          <a:xfrm>
            <a:off x="1384102" y="3746525"/>
            <a:ext cx="9126537" cy="17367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zh-CN" sz="2400" noProof="1">
                <a:solidFill>
                  <a:srgbClr val="3333CC"/>
                </a:solidFill>
                <a:effectLst/>
                <a:latin typeface="Times New Roman" pitchFamily="18" charset="0"/>
              </a:rPr>
              <a:t>  </a:t>
            </a:r>
            <a:r>
              <a:rPr lang="zh-CN" altLang="en-US" sz="2400" noProof="1">
                <a:solidFill>
                  <a:srgbClr val="3333CC"/>
                </a:solidFill>
                <a:effectLst/>
                <a:latin typeface="Times New Roman" pitchFamily="18" charset="0"/>
              </a:rPr>
              <a:t>有源电阻</a:t>
            </a:r>
          </a:p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r>
              <a:rPr lang="zh-CN" altLang="en-US" sz="2400" noProof="1">
                <a:effectLst/>
                <a:latin typeface="Times New Roman" pitchFamily="18" charset="0"/>
              </a:rPr>
              <a:t>         将晶体管进行适当的连接和偏置，利用晶体管的不同的工作区所表现出来的不同的电阻特性来做电阻。</a:t>
            </a:r>
            <a:r>
              <a:rPr lang="zh-CN" altLang="en-US" sz="2400" noProof="1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534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无源</a:t>
            </a:r>
            <a:r>
              <a:rPr dirty="0"/>
              <a:t>电阻实物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40" y="1328068"/>
            <a:ext cx="2160000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603" y="4107517"/>
            <a:ext cx="2160000" cy="21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2" t="14107" r="9847" b="14151"/>
          <a:stretch/>
        </p:blipFill>
        <p:spPr>
          <a:xfrm>
            <a:off x="7292392" y="1286597"/>
            <a:ext cx="2414423" cy="2160000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111066" y="355908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金属膜电阻器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467248" y="6267517"/>
            <a:ext cx="1808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0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kumimoji="1" sz="2000"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绕线电阻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551865" y="6310312"/>
            <a:ext cx="189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0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kumimoji="1" sz="2000"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氧化膜电阻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7431249" y="3559080"/>
            <a:ext cx="172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0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kumimoji="1" sz="2000"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碳膜电阻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CD1BF2-D5D8-574B-8E73-8BD6B4937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066" y="4384985"/>
            <a:ext cx="3175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6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无源</a:t>
            </a:r>
            <a:r>
              <a:rPr dirty="0"/>
              <a:t>电阻实物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04" y="3799782"/>
            <a:ext cx="2160000" cy="2160000"/>
          </a:xfrm>
          <a:prstGeom prst="rect">
            <a:avLst/>
          </a:prstGeom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2111066" y="3251345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0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kumimoji="1" sz="2000"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铝壳电阻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467248" y="5959782"/>
            <a:ext cx="1808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0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kumimoji="1" sz="2000"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贴片电阻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04" y="1142984"/>
            <a:ext cx="2160000" cy="2017124"/>
          </a:xfrm>
          <a:prstGeom prst="rect">
            <a:avLst/>
          </a:prstGeom>
        </p:spPr>
      </p:pic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7347905" y="5962015"/>
            <a:ext cx="189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0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kumimoji="1" sz="2000"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贴片排阻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42" y="1020333"/>
            <a:ext cx="2160000" cy="216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642" y="3799782"/>
            <a:ext cx="2124000" cy="2160000"/>
          </a:xfrm>
          <a:prstGeom prst="rect">
            <a:avLst/>
          </a:prstGeom>
        </p:spPr>
      </p:pic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431249" y="3251345"/>
            <a:ext cx="172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0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kumimoji="1" sz="2000"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直插排阻</a:t>
            </a:r>
          </a:p>
        </p:txBody>
      </p:sp>
    </p:spTree>
    <p:extLst>
      <p:ext uri="{BB962C8B-B14F-4D97-AF65-F5344CB8AC3E}">
        <p14:creationId xmlns:p14="http://schemas.microsoft.com/office/powerpoint/2010/main" val="29632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无源</a:t>
            </a:r>
            <a:r>
              <a:rPr dirty="0"/>
              <a:t>电阻实物</a:t>
            </a:r>
            <a:endParaRPr lang="zh-CN" altLang="en-US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60447" y="3373996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光敏电阻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7580630" y="3373996"/>
            <a:ext cx="172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0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kumimoji="1" sz="2000"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热敏电阻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922" y="1142984"/>
            <a:ext cx="2160000" cy="216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24" y="1213996"/>
            <a:ext cx="2160000" cy="216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57" y="3902208"/>
            <a:ext cx="2585129" cy="2160000"/>
          </a:xfrm>
          <a:prstGeom prst="rect">
            <a:avLst/>
          </a:prstGeom>
        </p:spPr>
      </p:pic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2616629" y="6082433"/>
            <a:ext cx="1808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0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kumimoji="1" sz="2000"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压敏电阻</a:t>
            </a: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580631" y="6063324"/>
            <a:ext cx="172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kumimoji="0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kumimoji="1" sz="2000"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000"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水泥电阻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24" y="390220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6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电阻的色环标识</a:t>
            </a:r>
            <a:endParaRPr lang="zh-CN" altLang="en-US" dirty="0"/>
          </a:p>
        </p:txBody>
      </p:sp>
      <p:graphicFrame>
        <p:nvGraphicFramePr>
          <p:cNvPr id="13" name="内容占位符 3"/>
          <p:cNvGraphicFramePr>
            <a:graphicFrameLocks noGrp="1"/>
          </p:cNvGraphicFramePr>
          <p:nvPr>
            <p:ph idx="1"/>
          </p:nvPr>
        </p:nvGraphicFramePr>
        <p:xfrm>
          <a:off x="711732" y="1785926"/>
          <a:ext cx="10768537" cy="26932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77581">
                  <a:extLst>
                    <a:ext uri="{9D8B030D-6E8A-4147-A177-3AD203B41FA5}">
                      <a16:colId xmlns:a16="http://schemas.microsoft.com/office/drawing/2014/main" val="2014000371"/>
                    </a:ext>
                  </a:extLst>
                </a:gridCol>
                <a:gridCol w="756832">
                  <a:extLst>
                    <a:ext uri="{9D8B030D-6E8A-4147-A177-3AD203B41FA5}">
                      <a16:colId xmlns:a16="http://schemas.microsoft.com/office/drawing/2014/main" val="4025039804"/>
                    </a:ext>
                  </a:extLst>
                </a:gridCol>
                <a:gridCol w="756832">
                  <a:extLst>
                    <a:ext uri="{9D8B030D-6E8A-4147-A177-3AD203B41FA5}">
                      <a16:colId xmlns:a16="http://schemas.microsoft.com/office/drawing/2014/main" val="1438651466"/>
                    </a:ext>
                  </a:extLst>
                </a:gridCol>
                <a:gridCol w="669519">
                  <a:extLst>
                    <a:ext uri="{9D8B030D-6E8A-4147-A177-3AD203B41FA5}">
                      <a16:colId xmlns:a16="http://schemas.microsoft.com/office/drawing/2014/main" val="1735592650"/>
                    </a:ext>
                  </a:extLst>
                </a:gridCol>
                <a:gridCol w="729844">
                  <a:extLst>
                    <a:ext uri="{9D8B030D-6E8A-4147-A177-3AD203B41FA5}">
                      <a16:colId xmlns:a16="http://schemas.microsoft.com/office/drawing/2014/main" val="3165528070"/>
                    </a:ext>
                  </a:extLst>
                </a:gridCol>
                <a:gridCol w="669519">
                  <a:extLst>
                    <a:ext uri="{9D8B030D-6E8A-4147-A177-3AD203B41FA5}">
                      <a16:colId xmlns:a16="http://schemas.microsoft.com/office/drawing/2014/main" val="2326617482"/>
                    </a:ext>
                  </a:extLst>
                </a:gridCol>
                <a:gridCol w="669519">
                  <a:extLst>
                    <a:ext uri="{9D8B030D-6E8A-4147-A177-3AD203B41FA5}">
                      <a16:colId xmlns:a16="http://schemas.microsoft.com/office/drawing/2014/main" val="3074218667"/>
                    </a:ext>
                  </a:extLst>
                </a:gridCol>
                <a:gridCol w="669519">
                  <a:extLst>
                    <a:ext uri="{9D8B030D-6E8A-4147-A177-3AD203B41FA5}">
                      <a16:colId xmlns:a16="http://schemas.microsoft.com/office/drawing/2014/main" val="1472244134"/>
                    </a:ext>
                  </a:extLst>
                </a:gridCol>
                <a:gridCol w="669519">
                  <a:extLst>
                    <a:ext uri="{9D8B030D-6E8A-4147-A177-3AD203B41FA5}">
                      <a16:colId xmlns:a16="http://schemas.microsoft.com/office/drawing/2014/main" val="438226611"/>
                    </a:ext>
                  </a:extLst>
                </a:gridCol>
                <a:gridCol w="718732">
                  <a:extLst>
                    <a:ext uri="{9D8B030D-6E8A-4147-A177-3AD203B41FA5}">
                      <a16:colId xmlns:a16="http://schemas.microsoft.com/office/drawing/2014/main" val="1257320356"/>
                    </a:ext>
                  </a:extLst>
                </a:gridCol>
                <a:gridCol w="669519">
                  <a:extLst>
                    <a:ext uri="{9D8B030D-6E8A-4147-A177-3AD203B41FA5}">
                      <a16:colId xmlns:a16="http://schemas.microsoft.com/office/drawing/2014/main" val="2098467774"/>
                    </a:ext>
                  </a:extLst>
                </a:gridCol>
                <a:gridCol w="718732">
                  <a:extLst>
                    <a:ext uri="{9D8B030D-6E8A-4147-A177-3AD203B41FA5}">
                      <a16:colId xmlns:a16="http://schemas.microsoft.com/office/drawing/2014/main" val="1793686004"/>
                    </a:ext>
                  </a:extLst>
                </a:gridCol>
                <a:gridCol w="669519">
                  <a:extLst>
                    <a:ext uri="{9D8B030D-6E8A-4147-A177-3AD203B41FA5}">
                      <a16:colId xmlns:a16="http://schemas.microsoft.com/office/drawing/2014/main" val="1036269515"/>
                    </a:ext>
                  </a:extLst>
                </a:gridCol>
                <a:gridCol w="723351">
                  <a:extLst>
                    <a:ext uri="{9D8B030D-6E8A-4147-A177-3AD203B41FA5}">
                      <a16:colId xmlns:a16="http://schemas.microsoft.com/office/drawing/2014/main" val="518337593"/>
                    </a:ext>
                  </a:extLst>
                </a:gridCol>
              </a:tblGrid>
              <a:tr h="2023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颜色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</a:t>
                      </a:r>
                    </a:p>
                  </a:txBody>
                  <a:tcPr marL="50597" marR="50597" marT="25298" marB="25298" anchor="ctr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</a:t>
                      </a:r>
                    </a:p>
                  </a:txBody>
                  <a:tcPr marL="50597" marR="50597" marT="25298" marB="25298" anchor="ctr">
                    <a:solidFill>
                      <a:srgbClr val="F2C0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</a:p>
                  </a:txBody>
                  <a:tcPr marL="50597" marR="50597" marT="25298" marB="25298" anchor="ctr">
                    <a:lnB w="127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棕</a:t>
                      </a:r>
                    </a:p>
                  </a:txBody>
                  <a:tcPr marL="50597" marR="50597" marT="25298" marB="25298" anchor="ctr">
                    <a:solidFill>
                      <a:srgbClr val="9747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</a:t>
                      </a:r>
                    </a:p>
                  </a:txBody>
                  <a:tcPr marL="50597" marR="50597" marT="25298" marB="2529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橙</a:t>
                      </a:r>
                    </a:p>
                  </a:txBody>
                  <a:tcPr marL="50597" marR="50597" marT="25298" marB="2529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</a:t>
                      </a:r>
                    </a:p>
                  </a:txBody>
                  <a:tcPr marL="50597" marR="50597" marT="25298" marB="2529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绿</a:t>
                      </a:r>
                    </a:p>
                  </a:txBody>
                  <a:tcPr marL="50597" marR="50597" marT="25298" marB="25298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</a:t>
                      </a:r>
                    </a:p>
                  </a:txBody>
                  <a:tcPr marL="50597" marR="50597" marT="25298" marB="25298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紫</a:t>
                      </a:r>
                    </a:p>
                  </a:txBody>
                  <a:tcPr marL="50597" marR="50597" marT="25298" marB="25298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灰</a:t>
                      </a:r>
                    </a:p>
                  </a:txBody>
                  <a:tcPr marL="50597" marR="50597" marT="25298" marB="25298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</a:t>
                      </a:r>
                    </a:p>
                  </a:txBody>
                  <a:tcPr marL="50597" marR="50597" marT="25298" marB="252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71070947"/>
                  </a:ext>
                </a:extLst>
              </a:tr>
              <a:tr h="657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有效数字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</a:t>
                      </a:r>
                    </a:p>
                  </a:txBody>
                  <a:tcPr marL="50597" marR="50597" marT="25298" marB="25298" anchor="ctr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</a:t>
                      </a:r>
                    </a:p>
                  </a:txBody>
                  <a:tcPr marL="50597" marR="50597" marT="25298" marB="25298" anchor="ctr">
                    <a:lnR w="12700" cmpd="sng">
                      <a:noFill/>
                    </a:lnR>
                    <a:solidFill>
                      <a:srgbClr val="F2C0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50597" marR="50597" marT="25298" marB="252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50597" marR="50597" marT="25298" marB="25298" anchor="ctr">
                    <a:lnL w="12700" cmpd="sng">
                      <a:noFill/>
                    </a:lnL>
                    <a:solidFill>
                      <a:srgbClr val="9747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50597" marR="50597" marT="25298" marB="2529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50597" marR="50597" marT="25298" marB="2529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50597" marR="50597" marT="25298" marB="2529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50597" marR="50597" marT="25298" marB="25298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50597" marR="50597" marT="25298" marB="25298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50597" marR="50597" marT="25298" marB="25298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50597" marR="50597" marT="25298" marB="25298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50597" marR="50597" marT="25298" marB="252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632661130"/>
                  </a:ext>
                </a:extLst>
              </a:tr>
              <a:tr h="505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数量级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10^-2</a:t>
                      </a:r>
                    </a:p>
                  </a:txBody>
                  <a:tcPr marL="50597" marR="50597" marT="25298" marB="25298" anchor="ctr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10^-1</a:t>
                      </a:r>
                    </a:p>
                  </a:txBody>
                  <a:tcPr marL="50597" marR="50597" marT="25298" marB="25298" anchor="ctr">
                    <a:lnR w="12700" cmpd="sng">
                      <a:noFill/>
                    </a:lnR>
                    <a:solidFill>
                      <a:srgbClr val="F2C0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10^0</a:t>
                      </a:r>
                    </a:p>
                  </a:txBody>
                  <a:tcPr marL="50597" marR="50597" marT="25298" marB="252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^1</a:t>
                      </a:r>
                    </a:p>
                  </a:txBody>
                  <a:tcPr marL="50597" marR="50597" marT="25298" marB="25298" anchor="ctr">
                    <a:lnL w="12700" cmpd="sng">
                      <a:noFill/>
                    </a:lnL>
                    <a:solidFill>
                      <a:srgbClr val="9747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10^2</a:t>
                      </a:r>
                    </a:p>
                  </a:txBody>
                  <a:tcPr marL="50597" marR="50597" marT="25298" marB="2529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10^3</a:t>
                      </a:r>
                    </a:p>
                  </a:txBody>
                  <a:tcPr marL="50597" marR="50597" marT="25298" marB="2529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10^4</a:t>
                      </a:r>
                    </a:p>
                  </a:txBody>
                  <a:tcPr marL="50597" marR="50597" marT="25298" marB="2529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10^5</a:t>
                      </a:r>
                    </a:p>
                  </a:txBody>
                  <a:tcPr marL="50597" marR="50597" marT="25298" marB="25298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10^6</a:t>
                      </a:r>
                    </a:p>
                  </a:txBody>
                  <a:tcPr marL="50597" marR="50597" marT="25298" marB="25298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10^7</a:t>
                      </a:r>
                    </a:p>
                  </a:txBody>
                  <a:tcPr marL="50597" marR="50597" marT="25298" marB="25298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10^8</a:t>
                      </a:r>
                    </a:p>
                  </a:txBody>
                  <a:tcPr marL="50597" marR="50597" marT="25298" marB="25298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10^9</a:t>
                      </a:r>
                    </a:p>
                  </a:txBody>
                  <a:tcPr marL="50597" marR="50597" marT="25298" marB="252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204090932"/>
                  </a:ext>
                </a:extLst>
              </a:tr>
              <a:tr h="11131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允许偏差（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±10</a:t>
                      </a:r>
                    </a:p>
                  </a:txBody>
                  <a:tcPr marL="50597" marR="50597" marT="25298" marB="25298" anchor="ctr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±5</a:t>
                      </a:r>
                    </a:p>
                  </a:txBody>
                  <a:tcPr marL="50597" marR="50597" marT="25298" marB="25298" anchor="ctr">
                    <a:solidFill>
                      <a:srgbClr val="F2C0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</a:t>
                      </a:r>
                    </a:p>
                  </a:txBody>
                  <a:tcPr marL="50597" marR="50597" marT="25298" marB="25298" anchor="ctr">
                    <a:lnT w="127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±1</a:t>
                      </a:r>
                    </a:p>
                  </a:txBody>
                  <a:tcPr marL="50597" marR="50597" marT="25298" marB="25298" anchor="ctr">
                    <a:solidFill>
                      <a:srgbClr val="9747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±2</a:t>
                      </a:r>
                    </a:p>
                  </a:txBody>
                  <a:tcPr marL="50597" marR="50597" marT="25298" marB="2529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</a:t>
                      </a:r>
                    </a:p>
                  </a:txBody>
                  <a:tcPr marL="50597" marR="50597" marT="25298" marB="2529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</a:t>
                      </a:r>
                    </a:p>
                  </a:txBody>
                  <a:tcPr marL="50597" marR="50597" marT="25298" marB="2529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±0.5</a:t>
                      </a:r>
                    </a:p>
                  </a:txBody>
                  <a:tcPr marL="50597" marR="50597" marT="25298" marB="25298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±0.25</a:t>
                      </a:r>
                    </a:p>
                  </a:txBody>
                  <a:tcPr marL="50597" marR="50597" marT="25298" marB="25298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±0.1</a:t>
                      </a:r>
                    </a:p>
                  </a:txBody>
                  <a:tcPr marL="50597" marR="50597" marT="25298" marB="25298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±0.05</a:t>
                      </a:r>
                    </a:p>
                  </a:txBody>
                  <a:tcPr marL="50597" marR="50597" marT="25298" marB="25298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</a:t>
                      </a:r>
                    </a:p>
                  </a:txBody>
                  <a:tcPr marL="50597" marR="50597" marT="25298" marB="252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±20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714009160"/>
                  </a:ext>
                </a:extLst>
              </a:tr>
            </a:tbl>
          </a:graphicData>
        </a:graphic>
      </p:graphicFrame>
      <p:grpSp>
        <p:nvGrpSpPr>
          <p:cNvPr id="14" name="组合 120"/>
          <p:cNvGrpSpPr>
            <a:grpSpLocks noChangeAspect="1"/>
          </p:cNvGrpSpPr>
          <p:nvPr/>
        </p:nvGrpSpPr>
        <p:grpSpPr bwMode="auto">
          <a:xfrm>
            <a:off x="6504911" y="4928780"/>
            <a:ext cx="4294513" cy="720000"/>
            <a:chOff x="0" y="0"/>
            <a:chExt cx="4038601" cy="1047750"/>
          </a:xfrm>
        </p:grpSpPr>
        <p:sp>
          <p:nvSpPr>
            <p:cNvPr id="15" name="矩形 14"/>
            <p:cNvSpPr/>
            <p:nvPr/>
          </p:nvSpPr>
          <p:spPr>
            <a:xfrm>
              <a:off x="0" y="475969"/>
              <a:ext cx="4038601" cy="66451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93474" y="0"/>
              <a:ext cx="799930" cy="101375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87546" y="151445"/>
              <a:ext cx="1988342" cy="74486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888139" y="33998"/>
              <a:ext cx="799930" cy="101375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158451" y="151445"/>
              <a:ext cx="105858" cy="74486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91006" y="151445"/>
              <a:ext cx="105858" cy="74486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857517" y="151445"/>
              <a:ext cx="105858" cy="744861"/>
            </a:xfrm>
            <a:prstGeom prst="rect">
              <a:avLst/>
            </a:prstGeom>
            <a:solidFill>
              <a:schemeClr val="tx1"/>
            </a:solid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28" name="矩形 27"/>
            <p:cNvSpPr>
              <a:spLocks noChangeAspect="1"/>
            </p:cNvSpPr>
            <p:nvPr/>
          </p:nvSpPr>
          <p:spPr>
            <a:xfrm>
              <a:off x="2912107" y="151445"/>
              <a:ext cx="105858" cy="7448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220032" y="151445"/>
              <a:ext cx="105858" cy="74486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</p:grpSp>
      <p:grpSp>
        <p:nvGrpSpPr>
          <p:cNvPr id="30" name="组合 101"/>
          <p:cNvGrpSpPr>
            <a:grpSpLocks noChangeAspect="1"/>
          </p:cNvGrpSpPr>
          <p:nvPr/>
        </p:nvGrpSpPr>
        <p:grpSpPr bwMode="auto">
          <a:xfrm>
            <a:off x="1423095" y="4906043"/>
            <a:ext cx="4339336" cy="720000"/>
            <a:chOff x="0" y="0"/>
            <a:chExt cx="4057649" cy="1047750"/>
          </a:xfrm>
        </p:grpSpPr>
        <p:sp>
          <p:nvSpPr>
            <p:cNvPr id="31" name="矩形 30"/>
            <p:cNvSpPr/>
            <p:nvPr/>
          </p:nvSpPr>
          <p:spPr>
            <a:xfrm>
              <a:off x="0" y="457702"/>
              <a:ext cx="4057649" cy="79040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17129" y="0"/>
              <a:ext cx="800325" cy="10146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11411" y="152568"/>
              <a:ext cx="1988808" cy="7426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812143" y="33087"/>
              <a:ext cx="800325" cy="10146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082440" y="152568"/>
              <a:ext cx="106043" cy="74261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529622" y="152568"/>
              <a:ext cx="106043" cy="74261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952794" y="152568"/>
              <a:ext cx="106043" cy="742616"/>
            </a:xfrm>
            <a:prstGeom prst="rect">
              <a:avLst/>
            </a:prstGeom>
            <a:solidFill>
              <a:schemeClr val="tx1"/>
            </a:solid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835152" y="152568"/>
              <a:ext cx="106043" cy="74261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1346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5|73.8|10.5"/>
</p:tagLst>
</file>

<file path=ppt/theme/theme1.xml><?xml version="1.0" encoding="utf-8"?>
<a:theme xmlns:a="http://schemas.openxmlformats.org/drawingml/2006/main" name="北航物理电子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24891</TotalTime>
  <Words>1022</Words>
  <Application>Microsoft Office PowerPoint</Application>
  <PresentationFormat>宽屏</PresentationFormat>
  <Paragraphs>250</Paragraphs>
  <Slides>33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黑体</vt:lpstr>
      <vt:lpstr>楷体</vt:lpstr>
      <vt:lpstr>隶书</vt:lpstr>
      <vt:lpstr>微软雅黑</vt:lpstr>
      <vt:lpstr>Arial</vt:lpstr>
      <vt:lpstr>Calibri</vt:lpstr>
      <vt:lpstr>Cambria Math</vt:lpstr>
      <vt:lpstr>Helvetica</vt:lpstr>
      <vt:lpstr>Times New Roman</vt:lpstr>
      <vt:lpstr>Wingdings</vt:lpstr>
      <vt:lpstr>北航物理电子</vt:lpstr>
      <vt:lpstr>Microsoft Visio 绘图</vt:lpstr>
      <vt:lpstr>Bitmap Image</vt:lpstr>
      <vt:lpstr>Equation.3</vt:lpstr>
      <vt:lpstr>PowerPoint 演示文稿</vt:lpstr>
      <vt:lpstr>元件模型</vt:lpstr>
      <vt:lpstr>无源器件结构及模型</vt:lpstr>
      <vt:lpstr>电阻（Resistor）</vt:lpstr>
      <vt:lpstr>电阻</vt:lpstr>
      <vt:lpstr>无源电阻实物</vt:lpstr>
      <vt:lpstr>无源电阻实物</vt:lpstr>
      <vt:lpstr>无源电阻实物</vt:lpstr>
      <vt:lpstr>电阻的色环标识</vt:lpstr>
      <vt:lpstr>电阻的色环标识</vt:lpstr>
      <vt:lpstr>有源电阻</vt:lpstr>
      <vt:lpstr>有源电阻</vt:lpstr>
      <vt:lpstr>有源电阻</vt:lpstr>
      <vt:lpstr>电阻模型</vt:lpstr>
      <vt:lpstr>电容（Capacitor）</vt:lpstr>
      <vt:lpstr>电容实物</vt:lpstr>
      <vt:lpstr>电容实物</vt:lpstr>
      <vt:lpstr>电容的选择</vt:lpstr>
      <vt:lpstr>电容</vt:lpstr>
      <vt:lpstr>电容模型</vt:lpstr>
      <vt:lpstr>电感</vt:lpstr>
      <vt:lpstr>电感</vt:lpstr>
      <vt:lpstr>电感实物</vt:lpstr>
      <vt:lpstr>电感</vt:lpstr>
      <vt:lpstr>电感模型</vt:lpstr>
      <vt:lpstr>二极管（Diode）</vt:lpstr>
      <vt:lpstr>二极管（Diode）</vt:lpstr>
      <vt:lpstr>二极管实物</vt:lpstr>
      <vt:lpstr>二极管及SPICE模型</vt:lpstr>
      <vt:lpstr>三极管</vt:lpstr>
      <vt:lpstr>三极管主要参数</vt:lpstr>
      <vt:lpstr>三极管实物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438</cp:revision>
  <cp:lastPrinted>2018-03-06T04:28:22Z</cp:lastPrinted>
  <dcterms:created xsi:type="dcterms:W3CDTF">2009-09-09T11:10:02Z</dcterms:created>
  <dcterms:modified xsi:type="dcterms:W3CDTF">2020-02-26T13:23:09Z</dcterms:modified>
</cp:coreProperties>
</file>